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1.xml" ContentType="application/vnd.openxmlformats-officedocument.presentationml.tags+xml"/>
  <Override PartName="/ppt/notesSlides/notesSlide4.xml" ContentType="application/vnd.openxmlformats-officedocument.presentationml.notesSlide+xml"/>
  <Override PartName="/ppt/tags/tag2.xml" ContentType="application/vnd.openxmlformats-officedocument.presentationml.tags+xml"/>
  <Override PartName="/ppt/notesSlides/notesSlide5.xml" ContentType="application/vnd.openxmlformats-officedocument.presentationml.notesSlide+xml"/>
  <Override PartName="/ppt/tags/tag3.xml" ContentType="application/vnd.openxmlformats-officedocument.presentationml.tags+xml"/>
  <Override PartName="/ppt/notesSlides/notesSlide6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89"/>
  </p:notesMasterIdLst>
  <p:handoutMasterIdLst>
    <p:handoutMasterId r:id="rId90"/>
  </p:handoutMasterIdLst>
  <p:sldIdLst>
    <p:sldId id="291" r:id="rId2"/>
    <p:sldId id="292" r:id="rId3"/>
    <p:sldId id="293" r:id="rId4"/>
    <p:sldId id="294" r:id="rId5"/>
    <p:sldId id="295" r:id="rId6"/>
    <p:sldId id="296" r:id="rId7"/>
    <p:sldId id="297" r:id="rId8"/>
    <p:sldId id="298" r:id="rId9"/>
    <p:sldId id="299" r:id="rId10"/>
    <p:sldId id="300" r:id="rId11"/>
    <p:sldId id="301" r:id="rId12"/>
    <p:sldId id="302" r:id="rId13"/>
    <p:sldId id="303" r:id="rId14"/>
    <p:sldId id="304" r:id="rId15"/>
    <p:sldId id="305" r:id="rId16"/>
    <p:sldId id="306" r:id="rId17"/>
    <p:sldId id="307" r:id="rId18"/>
    <p:sldId id="308" r:id="rId19"/>
    <p:sldId id="309" r:id="rId20"/>
    <p:sldId id="310" r:id="rId21"/>
    <p:sldId id="311" r:id="rId22"/>
    <p:sldId id="312" r:id="rId23"/>
    <p:sldId id="313" r:id="rId24"/>
    <p:sldId id="314" r:id="rId25"/>
    <p:sldId id="315" r:id="rId26"/>
    <p:sldId id="316" r:id="rId27"/>
    <p:sldId id="317" r:id="rId28"/>
    <p:sldId id="319" r:id="rId29"/>
    <p:sldId id="320" r:id="rId30"/>
    <p:sldId id="321" r:id="rId31"/>
    <p:sldId id="322" r:id="rId32"/>
    <p:sldId id="323" r:id="rId33"/>
    <p:sldId id="324" r:id="rId34"/>
    <p:sldId id="325" r:id="rId35"/>
    <p:sldId id="326" r:id="rId36"/>
    <p:sldId id="327" r:id="rId37"/>
    <p:sldId id="328" r:id="rId38"/>
    <p:sldId id="329" r:id="rId39"/>
    <p:sldId id="330" r:id="rId40"/>
    <p:sldId id="331" r:id="rId41"/>
    <p:sldId id="332" r:id="rId42"/>
    <p:sldId id="333" r:id="rId43"/>
    <p:sldId id="334" r:id="rId44"/>
    <p:sldId id="335" r:id="rId45"/>
    <p:sldId id="336" r:id="rId46"/>
    <p:sldId id="374" r:id="rId47"/>
    <p:sldId id="337" r:id="rId48"/>
    <p:sldId id="338" r:id="rId49"/>
    <p:sldId id="340" r:id="rId50"/>
    <p:sldId id="403" r:id="rId51"/>
    <p:sldId id="404" r:id="rId52"/>
    <p:sldId id="405" r:id="rId53"/>
    <p:sldId id="406" r:id="rId54"/>
    <p:sldId id="407" r:id="rId55"/>
    <p:sldId id="408" r:id="rId56"/>
    <p:sldId id="409" r:id="rId57"/>
    <p:sldId id="410" r:id="rId58"/>
    <p:sldId id="411" r:id="rId59"/>
    <p:sldId id="412" r:id="rId60"/>
    <p:sldId id="413" r:id="rId61"/>
    <p:sldId id="414" r:id="rId62"/>
    <p:sldId id="415" r:id="rId63"/>
    <p:sldId id="416" r:id="rId64"/>
    <p:sldId id="417" r:id="rId65"/>
    <p:sldId id="418" r:id="rId66"/>
    <p:sldId id="419" r:id="rId67"/>
    <p:sldId id="420" r:id="rId68"/>
    <p:sldId id="421" r:id="rId69"/>
    <p:sldId id="422" r:id="rId70"/>
    <p:sldId id="423" r:id="rId71"/>
    <p:sldId id="424" r:id="rId72"/>
    <p:sldId id="425" r:id="rId73"/>
    <p:sldId id="426" r:id="rId74"/>
    <p:sldId id="427" r:id="rId75"/>
    <p:sldId id="428" r:id="rId76"/>
    <p:sldId id="429" r:id="rId77"/>
    <p:sldId id="430" r:id="rId78"/>
    <p:sldId id="431" r:id="rId79"/>
    <p:sldId id="432" r:id="rId80"/>
    <p:sldId id="433" r:id="rId81"/>
    <p:sldId id="434" r:id="rId82"/>
    <p:sldId id="435" r:id="rId83"/>
    <p:sldId id="436" r:id="rId84"/>
    <p:sldId id="437" r:id="rId85"/>
    <p:sldId id="438" r:id="rId86"/>
    <p:sldId id="439" r:id="rId87"/>
    <p:sldId id="440" r:id="rId88"/>
  </p:sldIdLst>
  <p:sldSz cx="9144000" cy="6858000" type="screen4x3"/>
  <p:notesSz cx="6934200" cy="9220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F049582-A0E2-C549-A293-39AD272086A1}">
          <p14:sldIdLst>
            <p14:sldId id="291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9"/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  <p14:sldId id="328"/>
            <p14:sldId id="329"/>
            <p14:sldId id="330"/>
            <p14:sldId id="331"/>
            <p14:sldId id="332"/>
            <p14:sldId id="333"/>
            <p14:sldId id="334"/>
            <p14:sldId id="335"/>
            <p14:sldId id="336"/>
            <p14:sldId id="374"/>
            <p14:sldId id="337"/>
            <p14:sldId id="338"/>
            <p14:sldId id="340"/>
          </p14:sldIdLst>
        </p14:section>
        <p14:section name="CRASH" id="{A9AFC670-D95C-1843-8D3F-778F71DDC0E7}">
          <p14:sldIdLst>
            <p14:sldId id="403"/>
            <p14:sldId id="404"/>
            <p14:sldId id="405"/>
            <p14:sldId id="406"/>
            <p14:sldId id="407"/>
            <p14:sldId id="408"/>
            <p14:sldId id="409"/>
            <p14:sldId id="410"/>
            <p14:sldId id="411"/>
            <p14:sldId id="412"/>
            <p14:sldId id="413"/>
            <p14:sldId id="414"/>
            <p14:sldId id="415"/>
            <p14:sldId id="416"/>
            <p14:sldId id="417"/>
            <p14:sldId id="418"/>
            <p14:sldId id="419"/>
            <p14:sldId id="420"/>
            <p14:sldId id="421"/>
            <p14:sldId id="422"/>
            <p14:sldId id="423"/>
            <p14:sldId id="424"/>
            <p14:sldId id="425"/>
            <p14:sldId id="426"/>
            <p14:sldId id="427"/>
            <p14:sldId id="428"/>
            <p14:sldId id="429"/>
            <p14:sldId id="430"/>
            <p14:sldId id="431"/>
            <p14:sldId id="432"/>
            <p14:sldId id="433"/>
            <p14:sldId id="434"/>
            <p14:sldId id="435"/>
            <p14:sldId id="436"/>
            <p14:sldId id="437"/>
            <p14:sldId id="438"/>
            <p14:sldId id="439"/>
            <p14:sldId id="44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286"/>
    <p:restoredTop sz="86264"/>
  </p:normalViewPr>
  <p:slideViewPr>
    <p:cSldViewPr>
      <p:cViewPr varScale="1">
        <p:scale>
          <a:sx n="108" d="100"/>
          <a:sy n="108" d="100"/>
        </p:scale>
        <p:origin x="1840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131" d="100"/>
          <a:sy n="131" d="100"/>
        </p:scale>
        <p:origin x="2664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notesMaster" Target="notesMasters/notesMaster1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handoutMaster" Target="handoutMasters/handoutMaster1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viewProps" Target="viewProps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27574" y="1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/>
          <a:lstStyle>
            <a:lvl1pPr algn="r">
              <a:defRPr sz="1100"/>
            </a:lvl1pPr>
          </a:lstStyle>
          <a:p>
            <a:fld id="{82884B81-6372-4314-A9FF-3FEEA5BA7FD8}" type="datetimeFigureOut">
              <a:rPr lang="en-US" smtClean="0"/>
              <a:t>10/18/18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58276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 anchor="b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27574" y="8758276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 anchor="b"/>
          <a:lstStyle>
            <a:lvl1pPr algn="r">
              <a:defRPr sz="1100"/>
            </a:lvl1pPr>
          </a:lstStyle>
          <a:p>
            <a:fld id="{5FBCB171-D845-4996-B264-125C6B72D0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82812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iff>
</file>

<file path=ppt/media/image10.tiff>
</file>

<file path=ppt/media/image11.png>
</file>

<file path=ppt/media/image12.png>
</file>

<file path=ppt/media/image13.png>
</file>

<file path=ppt/media/image14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t" anchorCtr="0" compatLnSpc="1">
            <a:prstTxWarp prst="textNoShape">
              <a:avLst/>
            </a:prstTxWarp>
          </a:bodyPr>
          <a:lstStyle>
            <a:lvl1pPr>
              <a:defRPr sz="1200" b="0"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27775" y="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t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62050" y="692150"/>
            <a:ext cx="4610100" cy="3457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93420" y="4379595"/>
            <a:ext cx="5547360" cy="41490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75759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b" anchorCtr="0" compatLnSpc="1">
            <a:prstTxWarp prst="textNoShape">
              <a:avLst/>
            </a:prstTxWarp>
          </a:bodyPr>
          <a:lstStyle>
            <a:lvl1pPr>
              <a:defRPr sz="1200" b="0"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27775" y="875759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b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Arial" pitchFamily="34" charset="0"/>
              </a:defRPr>
            </a:lvl1pPr>
          </a:lstStyle>
          <a:p>
            <a:fld id="{C142CCA2-2949-4325-A78A-A7C3B63D73C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58287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Palestinian_people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AC47610-A579-4DD1-AA62-8EA40B23FA17}" type="slidenum">
              <a:rPr lang="en-US"/>
              <a:pPr/>
              <a:t>1</a:t>
            </a:fld>
            <a:endParaRPr lang="en-US"/>
          </a:p>
        </p:txBody>
      </p:sp>
      <p:sp>
        <p:nvSpPr>
          <p:cNvPr id="40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4187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  <a:hlinkClick r:id="rId3" tooltip="Palestinian people"/>
              </a:rPr>
              <a:t>Palestinian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 women grinding coffee, 1905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2CCA2-2949-4325-A78A-A7C3B63D73CE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7970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point out constructor,</a:t>
            </a:r>
            <a:r>
              <a:rPr lang="en-US" baseline="0" dirty="0"/>
              <a:t> private fields, public </a:t>
            </a:r>
            <a:r>
              <a:rPr lang="en-US" baseline="0" dirty="0" err="1"/>
              <a:t>accessors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2CCA2-2949-4325-A78A-A7C3B63D73CE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2214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point out constructor,</a:t>
            </a:r>
            <a:r>
              <a:rPr lang="en-US" baseline="0" dirty="0"/>
              <a:t> private fields, public </a:t>
            </a:r>
            <a:r>
              <a:rPr lang="en-US" baseline="0" dirty="0" err="1"/>
              <a:t>accessors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2CCA2-2949-4325-A78A-A7C3B63D73CE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5029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reflection is more</a:t>
            </a:r>
            <a:r>
              <a:rPr lang="en-US" baseline="0" dirty="0"/>
              <a:t> than just being able to test whether a variable is equal to 3 or not.</a:t>
            </a:r>
          </a:p>
          <a:p>
            <a:r>
              <a:rPr lang="en-US" baseline="0" dirty="0"/>
              <a:t>it's a variable being able to examine itself and say what type am </a:t>
            </a:r>
            <a:r>
              <a:rPr lang="en-US" baseline="0" dirty="0" err="1"/>
              <a:t>i</a:t>
            </a:r>
            <a:r>
              <a:rPr lang="en-US" baseline="0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2CCA2-2949-4325-A78A-A7C3B63D73CE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8957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we include</a:t>
            </a:r>
            <a:r>
              <a:rPr lang="en-US" baseline="0" dirty="0"/>
              <a:t> a 2 </a:t>
            </a:r>
            <a:r>
              <a:rPr lang="en-US" baseline="0" dirty="0" err="1"/>
              <a:t>arg</a:t>
            </a:r>
            <a:r>
              <a:rPr lang="en-US" baseline="0" dirty="0"/>
              <a:t> </a:t>
            </a:r>
            <a:r>
              <a:rPr lang="en-US" baseline="0" dirty="0" err="1"/>
              <a:t>contrusctor</a:t>
            </a:r>
            <a:r>
              <a:rPr lang="en-US" baseline="0" dirty="0"/>
              <a:t>, what does color get set to?</a:t>
            </a:r>
          </a:p>
          <a:p>
            <a:r>
              <a:rPr lang="en-US" baseline="0" dirty="0"/>
              <a:t>if we don't, then that messes up existing code that uses the 2 </a:t>
            </a:r>
            <a:r>
              <a:rPr lang="en-US" baseline="0" dirty="0" err="1"/>
              <a:t>arg</a:t>
            </a:r>
            <a:r>
              <a:rPr lang="en-US" baseline="0" dirty="0"/>
              <a:t> constructor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2CCA2-2949-4325-A78A-A7C3B63D73CE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5893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7E115C0-909B-4E1C-9E6E-04B3E910359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304800"/>
            <a:ext cx="1943100" cy="5791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304800"/>
            <a:ext cx="5676900" cy="5791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082AAE3-B489-4A15-89C7-18993943A37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304800"/>
            <a:ext cx="8534400" cy="53340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990600"/>
            <a:ext cx="8534400" cy="51054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B048AC8-D41E-4C7B-8EE3-A52489AA1F0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3883048-0376-4A94-A445-C2F5CD3FC350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600200"/>
            <a:ext cx="3810000" cy="4495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3810000" cy="4495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5EA12F5-03B5-4BEE-BF40-7EC1D15EBEE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57FCB40-9664-45B5-BAA8-170CAD35339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04D69B1-7287-44D7-BAC9-82A718B3128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53CE0B5-4587-46C9-88FF-288BD15E320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DD7DB5F-D2ED-41DB-B30F-B019AB82D77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92279E5-AC96-4A1A-8381-1C3686D4000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3048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600200"/>
            <a:ext cx="7772400" cy="449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b="0"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895600" y="6400800"/>
            <a:ext cx="3429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b="0"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615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b="0"/>
            </a:lvl1pPr>
          </a:lstStyle>
          <a:p>
            <a:fld id="{3B048AC8-D41E-4C7B-8EE3-A52489AA1F05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ransition/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2pPr>
      <a:lvl3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3pPr>
      <a:lvl4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4pPr>
      <a:lvl5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3" Type="http://schemas.openxmlformats.org/officeDocument/2006/relationships/image" Target="../media/image1.tiff"/><Relationship Id="rId7" Type="http://schemas.openxmlformats.org/officeDocument/2006/relationships/image" Target="../media/image5.tiff"/><Relationship Id="rId12" Type="http://schemas.openxmlformats.org/officeDocument/2006/relationships/image" Target="../media/image10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11" Type="http://schemas.openxmlformats.org/officeDocument/2006/relationships/image" Target="../media/image9.tiff"/><Relationship Id="rId5" Type="http://schemas.openxmlformats.org/officeDocument/2006/relationships/image" Target="../media/image3.tiff"/><Relationship Id="rId10" Type="http://schemas.openxmlformats.org/officeDocument/2006/relationships/image" Target="../media/image8.png"/><Relationship Id="rId4" Type="http://schemas.openxmlformats.org/officeDocument/2006/relationships/image" Target="../media/image2.tiff"/><Relationship Id="rId9" Type="http://schemas.openxmlformats.org/officeDocument/2006/relationships/image" Target="../media/image7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2.xml"/><Relationship Id="rId1" Type="http://schemas.openxmlformats.org/officeDocument/2006/relationships/tags" Target="../tags/tag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28718"/>
            <a:ext cx="7772400" cy="2843082"/>
          </a:xfrm>
        </p:spPr>
        <p:txBody>
          <a:bodyPr/>
          <a:lstStyle/>
          <a:p>
            <a:pPr algn="ctr"/>
            <a:r>
              <a:rPr lang="en-US" sz="4800" i="0" dirty="0"/>
              <a:t>CS 360 </a:t>
            </a:r>
            <a:br>
              <a:rPr lang="en-US" sz="4800" i="0" dirty="0"/>
            </a:br>
            <a:r>
              <a:rPr lang="en-US" sz="4800" i="0" dirty="0"/>
              <a:t>Programming Languages</a:t>
            </a:r>
            <a:br>
              <a:rPr lang="en-US" sz="4800" i="0" dirty="0"/>
            </a:br>
            <a:r>
              <a:rPr lang="en-US" sz="4800" i="0" dirty="0"/>
              <a:t>Introduction to Java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401" y="5633016"/>
            <a:ext cx="2709970" cy="82120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50310" y="4928247"/>
            <a:ext cx="914400" cy="1676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43438" y="3779065"/>
            <a:ext cx="1565760" cy="98124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02413" y="5270812"/>
            <a:ext cx="1074994" cy="123407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74273" y="3611133"/>
            <a:ext cx="1951281" cy="131711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1000" y="3676569"/>
            <a:ext cx="1112603" cy="125167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63729" y="5270812"/>
            <a:ext cx="1340251" cy="1340251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639493" y="3449028"/>
            <a:ext cx="1342602" cy="1843669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802999" y="5769926"/>
            <a:ext cx="2057400" cy="54738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33025" y="3801953"/>
            <a:ext cx="2106468" cy="93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38891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Real History of Java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Java is millions of years old and 135 million people see Java every day.</a:t>
            </a:r>
          </a:p>
        </p:txBody>
      </p:sp>
    </p:spTree>
    <p:extLst>
      <p:ext uri="{BB962C8B-B14F-4D97-AF65-F5344CB8AC3E}">
        <p14:creationId xmlns:p14="http://schemas.microsoft.com/office/powerpoint/2010/main" val="1162292157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6100"/>
            <a:ext cx="9144000" cy="57607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029587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Real, </a:t>
            </a:r>
            <a:r>
              <a:rPr lang="en-US" i="1" dirty="0"/>
              <a:t>Real</a:t>
            </a:r>
            <a:r>
              <a:rPr lang="en-US" dirty="0"/>
              <a:t> History of Java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Java project was initiated at Sun Microsystems in 1991.</a:t>
            </a:r>
          </a:p>
          <a:p>
            <a:pPr lvl="1"/>
            <a:r>
              <a:rPr lang="en-US" dirty="0"/>
              <a:t>Supposedly named after the large quantities of coffee the language designers drank.</a:t>
            </a:r>
            <a:br>
              <a:rPr lang="en-US" dirty="0"/>
            </a:br>
            <a:endParaRPr lang="en-US" dirty="0"/>
          </a:p>
          <a:p>
            <a:r>
              <a:rPr lang="en-US" dirty="0"/>
              <a:t>Originally was designed to be embedded in consumer electronic devices, like cable TV set-top boxes, but it was too advanced for the cable television industry at the time.</a:t>
            </a:r>
            <a:br>
              <a:rPr lang="en-US" dirty="0"/>
            </a:br>
            <a:endParaRPr lang="en-US" dirty="0"/>
          </a:p>
          <a:p>
            <a:r>
              <a:rPr lang="en-US" dirty="0"/>
              <a:t>Language evolved into a general-purpose programming language.</a:t>
            </a:r>
          </a:p>
        </p:txBody>
      </p:sp>
    </p:spTree>
    <p:extLst>
      <p:ext uri="{BB962C8B-B14F-4D97-AF65-F5344CB8AC3E}">
        <p14:creationId xmlns:p14="http://schemas.microsoft.com/office/powerpoint/2010/main" val="109077076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Real, Real History of Java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Java was designed to use a syntax similar to C and C++.</a:t>
            </a:r>
          </a:p>
          <a:p>
            <a:pPr lvl="1"/>
            <a:r>
              <a:rPr lang="en-US" dirty="0"/>
              <a:t>Lots will be familiar.</a:t>
            </a:r>
            <a:br>
              <a:rPr lang="en-US" dirty="0"/>
            </a:br>
            <a:endParaRPr lang="en-US" dirty="0"/>
          </a:p>
          <a:p>
            <a:r>
              <a:rPr lang="en-US" dirty="0"/>
              <a:t>Java is (almost completely) object oriented.</a:t>
            </a:r>
          </a:p>
          <a:p>
            <a:pPr lvl="1"/>
            <a:r>
              <a:rPr lang="en-US" dirty="0"/>
              <a:t>All data types are classes, except for the primitives like </a:t>
            </a:r>
            <a:r>
              <a:rPr lang="en-US" dirty="0" err="1"/>
              <a:t>int</a:t>
            </a:r>
            <a:r>
              <a:rPr lang="en-US" dirty="0"/>
              <a:t>, long, float, double, char, </a:t>
            </a:r>
            <a:r>
              <a:rPr lang="en-US" dirty="0" err="1"/>
              <a:t>boolean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All code is written inside some class.</a:t>
            </a:r>
          </a:p>
          <a:p>
            <a:pPr lvl="2"/>
            <a:r>
              <a:rPr lang="en-US" dirty="0"/>
              <a:t>All functions are methods (no free-floating functions).</a:t>
            </a:r>
          </a:p>
          <a:p>
            <a:pPr lvl="1"/>
            <a:r>
              <a:rPr lang="en-US" dirty="0"/>
              <a:t>Single inheritance only (C++ allows multiple).</a:t>
            </a:r>
          </a:p>
          <a:p>
            <a:endParaRPr lang="en-US" dirty="0"/>
          </a:p>
          <a:p>
            <a:r>
              <a:rPr lang="en-US" dirty="0"/>
              <a:t>Statically typed (like C++,).</a:t>
            </a:r>
            <a:br>
              <a:rPr lang="en-US" dirty="0"/>
            </a:br>
            <a:endParaRPr lang="en-US" dirty="0"/>
          </a:p>
          <a:p>
            <a:r>
              <a:rPr lang="en-US" dirty="0"/>
              <a:t>Has </a:t>
            </a:r>
            <a:r>
              <a:rPr lang="en-US" i="1" dirty="0"/>
              <a:t>generics</a:t>
            </a:r>
            <a:r>
              <a:rPr lang="en-US" dirty="0"/>
              <a:t> (similar to C++ templates).</a:t>
            </a:r>
          </a:p>
        </p:txBody>
      </p:sp>
    </p:spTree>
    <p:extLst>
      <p:ext uri="{BB962C8B-B14F-4D97-AF65-F5344CB8AC3E}">
        <p14:creationId xmlns:p14="http://schemas.microsoft.com/office/powerpoint/2010/main" val="166375252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Real, Real History of Java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Same basic programming properties as C++.</a:t>
            </a:r>
          </a:p>
          <a:p>
            <a:pPr lvl="1"/>
            <a:r>
              <a:rPr lang="en-US" dirty="0"/>
              <a:t>Must declare variables before use, say what type they are.</a:t>
            </a:r>
          </a:p>
          <a:p>
            <a:pPr lvl="1"/>
            <a:r>
              <a:rPr lang="en-US" dirty="0"/>
              <a:t>If/else, for, while, do-while, switch work just like C++.</a:t>
            </a:r>
            <a:br>
              <a:rPr lang="en-US" dirty="0"/>
            </a:br>
            <a:endParaRPr lang="en-US" dirty="0"/>
          </a:p>
          <a:p>
            <a:r>
              <a:rPr lang="en-US" dirty="0"/>
              <a:t>No pointers!</a:t>
            </a:r>
          </a:p>
          <a:p>
            <a:pPr lvl="1"/>
            <a:r>
              <a:rPr lang="en-US" dirty="0"/>
              <a:t>Java uses a similar idea called references, which are "safer" than pointers.</a:t>
            </a:r>
            <a:br>
              <a:rPr lang="en-US" dirty="0"/>
            </a:br>
            <a:endParaRPr lang="en-US" dirty="0"/>
          </a:p>
          <a:p>
            <a:r>
              <a:rPr lang="en-US" dirty="0"/>
              <a:t>All objects stored on the heap (using "new").</a:t>
            </a:r>
            <a:br>
              <a:rPr lang="en-US" dirty="0"/>
            </a:br>
            <a:endParaRPr lang="en-US" dirty="0"/>
          </a:p>
          <a:p>
            <a:r>
              <a:rPr lang="en-US" dirty="0"/>
              <a:t>Garbage collection</a:t>
            </a:r>
          </a:p>
          <a:p>
            <a:pPr lvl="1"/>
            <a:r>
              <a:rPr lang="en-US" dirty="0"/>
              <a:t>No explicit allocation/deallocation of memory.  </a:t>
            </a:r>
            <a:r>
              <a:rPr lang="en-US" dirty="0">
                <a:sym typeface="Wingdings"/>
              </a:rPr>
              <a:t>(no </a:t>
            </a:r>
            <a:r>
              <a:rPr lang="en-US" dirty="0" err="1">
                <a:sym typeface="Wingdings"/>
              </a:rPr>
              <a:t>malloc</a:t>
            </a:r>
            <a:r>
              <a:rPr lang="en-US" dirty="0">
                <a:sym typeface="Wingdings"/>
              </a:rPr>
              <a:t>/free)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17050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a class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Take a look at the Rational class.</a:t>
            </a:r>
          </a:p>
        </p:txBody>
      </p:sp>
    </p:spTree>
    <p:extLst>
      <p:ext uri="{BB962C8B-B14F-4D97-AF65-F5344CB8AC3E}">
        <p14:creationId xmlns:p14="http://schemas.microsoft.com/office/powerpoint/2010/main" val="1182664903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381000"/>
            <a:ext cx="8534400" cy="5715000"/>
          </a:xfrm>
        </p:spPr>
        <p:txBody>
          <a:bodyPr/>
          <a:lstStyle/>
          <a:p>
            <a:r>
              <a:rPr lang="en-US" dirty="0"/>
              <a:t>Create primitive variables just like in C++:</a:t>
            </a:r>
          </a:p>
          <a:p>
            <a:pPr lvl="1"/>
            <a:r>
              <a:rPr lang="en-US" dirty="0" err="1"/>
              <a:t>int</a:t>
            </a:r>
            <a:r>
              <a:rPr lang="en-US" dirty="0"/>
              <a:t> x = 4;</a:t>
            </a:r>
          </a:p>
          <a:p>
            <a:pPr lvl="1"/>
            <a:r>
              <a:rPr lang="en-US" dirty="0"/>
              <a:t>float f = 3.02;</a:t>
            </a:r>
          </a:p>
          <a:p>
            <a:pPr lvl="1"/>
            <a:r>
              <a:rPr lang="en-US" dirty="0" err="1"/>
              <a:t>boolean</a:t>
            </a:r>
            <a:r>
              <a:rPr lang="en-US" dirty="0"/>
              <a:t> b = true;  // note lowercase</a:t>
            </a:r>
            <a:br>
              <a:rPr lang="en-US" dirty="0"/>
            </a:br>
            <a:endParaRPr lang="en-US" dirty="0"/>
          </a:p>
          <a:p>
            <a:r>
              <a:rPr lang="en-US" dirty="0"/>
              <a:t>Strings are objects, but Java lets you create them like a primitive:</a:t>
            </a:r>
          </a:p>
          <a:p>
            <a:pPr lvl="1"/>
            <a:r>
              <a:rPr lang="en-US" dirty="0"/>
              <a:t>String s = "a wonderful string";</a:t>
            </a:r>
            <a:br>
              <a:rPr lang="en-US" dirty="0"/>
            </a:br>
            <a:endParaRPr lang="en-US" dirty="0"/>
          </a:p>
          <a:p>
            <a:r>
              <a:rPr lang="en-US" dirty="0"/>
              <a:t>All other objects are created using new:</a:t>
            </a:r>
          </a:p>
          <a:p>
            <a:pPr lvl="1"/>
            <a:r>
              <a:rPr lang="en-US" dirty="0" err="1"/>
              <a:t>ClassName</a:t>
            </a:r>
            <a:r>
              <a:rPr lang="en-US" dirty="0"/>
              <a:t> </a:t>
            </a:r>
            <a:r>
              <a:rPr lang="en-US" dirty="0" err="1"/>
              <a:t>var</a:t>
            </a:r>
            <a:r>
              <a:rPr lang="en-US" dirty="0"/>
              <a:t> = new </a:t>
            </a:r>
            <a:r>
              <a:rPr lang="en-US" dirty="0" err="1"/>
              <a:t>ClassName</a:t>
            </a:r>
            <a:r>
              <a:rPr lang="en-US" dirty="0"/>
              <a:t>(</a:t>
            </a:r>
            <a:r>
              <a:rPr lang="en-US" dirty="0" err="1"/>
              <a:t>args</a:t>
            </a:r>
            <a:r>
              <a:rPr lang="en-US" dirty="0"/>
              <a:t>);</a:t>
            </a:r>
          </a:p>
          <a:p>
            <a:pPr lvl="1"/>
            <a:r>
              <a:rPr lang="en-US" dirty="0"/>
              <a:t>Constructor automatically chosen based on data types of arguments.</a:t>
            </a:r>
          </a:p>
        </p:txBody>
      </p:sp>
    </p:spTree>
    <p:extLst>
      <p:ext uri="{BB962C8B-B14F-4D97-AF65-F5344CB8AC3E}">
        <p14:creationId xmlns:p14="http://schemas.microsoft.com/office/powerpoint/2010/main" val="208787173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381000"/>
            <a:ext cx="8534400" cy="5715000"/>
          </a:xfrm>
        </p:spPr>
        <p:txBody>
          <a:bodyPr/>
          <a:lstStyle/>
          <a:p>
            <a:r>
              <a:rPr lang="en-US" dirty="0"/>
              <a:t>Variables declared in a class are called </a:t>
            </a:r>
            <a:r>
              <a:rPr lang="en-US" b="1" i="1" dirty="0"/>
              <a:t>fields</a:t>
            </a:r>
            <a:r>
              <a:rPr lang="en-US" i="1" dirty="0"/>
              <a:t> </a:t>
            </a:r>
            <a:r>
              <a:rPr lang="en-US" dirty="0"/>
              <a:t>or</a:t>
            </a:r>
            <a:r>
              <a:rPr lang="en-US" i="1" dirty="0"/>
              <a:t> </a:t>
            </a:r>
            <a:r>
              <a:rPr lang="en-US" b="1" i="1" dirty="0"/>
              <a:t>instance variables</a:t>
            </a:r>
            <a:r>
              <a:rPr lang="en-US" i="1" dirty="0"/>
              <a:t>.  </a:t>
            </a:r>
            <a:r>
              <a:rPr lang="en-US" dirty="0"/>
              <a:t>(like C++)</a:t>
            </a:r>
            <a:br>
              <a:rPr lang="en-US" dirty="0"/>
            </a:br>
            <a:endParaRPr lang="en-US" dirty="0"/>
          </a:p>
          <a:p>
            <a:r>
              <a:rPr lang="en-US" dirty="0"/>
              <a:t>Instances of a class have one copy of their fields or instance variables.</a:t>
            </a:r>
            <a:br>
              <a:rPr lang="en-US" dirty="0"/>
            </a:br>
            <a:endParaRPr lang="en-US" dirty="0"/>
          </a:p>
          <a:p>
            <a:r>
              <a:rPr lang="en-US" dirty="0"/>
              <a:t>Contrast with </a:t>
            </a:r>
            <a:r>
              <a:rPr lang="en-US" b="1" i="1" dirty="0"/>
              <a:t>class variables </a:t>
            </a:r>
            <a:r>
              <a:rPr lang="en-US" dirty="0"/>
              <a:t>or</a:t>
            </a:r>
            <a:r>
              <a:rPr lang="en-US" b="1" i="1" dirty="0"/>
              <a:t> static variables</a:t>
            </a:r>
            <a:r>
              <a:rPr lang="en-US" dirty="0"/>
              <a:t>: one copy of the variable that is shared among all instances of the class.</a:t>
            </a:r>
          </a:p>
          <a:p>
            <a:pPr lvl="1"/>
            <a:r>
              <a:rPr lang="en-US" dirty="0"/>
              <a:t>Declared with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static</a:t>
            </a:r>
            <a:r>
              <a:rPr lang="en-US" dirty="0"/>
              <a:t> keyword.</a:t>
            </a:r>
          </a:p>
        </p:txBody>
      </p:sp>
    </p:spTree>
    <p:extLst>
      <p:ext uri="{BB962C8B-B14F-4D97-AF65-F5344CB8AC3E}">
        <p14:creationId xmlns:p14="http://schemas.microsoft.com/office/powerpoint/2010/main" val="97747497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304800"/>
            <a:ext cx="8534400" cy="5791200"/>
          </a:xfrm>
        </p:spPr>
        <p:txBody>
          <a:bodyPr/>
          <a:lstStyle/>
          <a:p>
            <a:r>
              <a:rPr lang="en-US" dirty="0"/>
              <a:t>Functions declared in a class known as </a:t>
            </a:r>
            <a:r>
              <a:rPr lang="en-US" i="1" dirty="0"/>
              <a:t>methods</a:t>
            </a:r>
            <a:r>
              <a:rPr lang="en-US" dirty="0"/>
              <a:t>.</a:t>
            </a:r>
            <a:br>
              <a:rPr lang="en-US" dirty="0"/>
            </a:br>
            <a:endParaRPr lang="en-US" dirty="0"/>
          </a:p>
          <a:p>
            <a:r>
              <a:rPr lang="en-US" b="1" i="1" dirty="0"/>
              <a:t>Instance methods </a:t>
            </a:r>
            <a:r>
              <a:rPr lang="en-US" dirty="0"/>
              <a:t>can access instance variables, and are called using C++-like syntax:</a:t>
            </a:r>
          </a:p>
          <a:p>
            <a:pPr lvl="1"/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ClassName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i="1" dirty="0" err="1">
                <a:latin typeface="Courier New" charset="0"/>
                <a:ea typeface="Courier New" charset="0"/>
                <a:cs typeface="Courier New" charset="0"/>
              </a:rPr>
              <a:t>var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= new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ClassName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();</a:t>
            </a:r>
          </a:p>
          <a:p>
            <a:pPr lvl="1"/>
            <a:r>
              <a:rPr lang="en-US" b="1" i="1" dirty="0" err="1">
                <a:latin typeface="Courier New" charset="0"/>
                <a:ea typeface="Courier New" charset="0"/>
                <a:cs typeface="Courier New" charset="0"/>
              </a:rPr>
              <a:t>var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.name_of_method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b="1" i="1" dirty="0">
                <a:latin typeface="Courier New" charset="0"/>
                <a:ea typeface="Courier New" charset="0"/>
                <a:cs typeface="Courier New" charset="0"/>
              </a:rPr>
              <a:t>arg1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b="1" i="1" dirty="0">
                <a:latin typeface="Courier New" charset="0"/>
                <a:ea typeface="Courier New" charset="0"/>
                <a:cs typeface="Courier New" charset="0"/>
              </a:rPr>
              <a:t>arg2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, ...);</a:t>
            </a:r>
            <a:br>
              <a:rPr lang="en-US" dirty="0"/>
            </a:br>
            <a:endParaRPr lang="en-US" dirty="0"/>
          </a:p>
          <a:p>
            <a:r>
              <a:rPr lang="en-US" b="1" i="1" dirty="0"/>
              <a:t>Class methods </a:t>
            </a:r>
            <a:r>
              <a:rPr lang="en-US" dirty="0"/>
              <a:t>or </a:t>
            </a:r>
            <a:r>
              <a:rPr lang="en-US" b="1" i="1" dirty="0"/>
              <a:t>static methods </a:t>
            </a:r>
            <a:r>
              <a:rPr lang="en-US" dirty="0"/>
              <a:t>are called on the name of the class itself, not an instance of the class.</a:t>
            </a:r>
          </a:p>
          <a:p>
            <a:pPr lvl="1"/>
            <a:r>
              <a:rPr lang="en-US" b="1" i="1" dirty="0" err="1">
                <a:latin typeface="Courier New" charset="0"/>
                <a:ea typeface="Courier New" charset="0"/>
                <a:cs typeface="Courier New" charset="0"/>
              </a:rPr>
              <a:t>ClassName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.name_of_instance_method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args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);</a:t>
            </a:r>
          </a:p>
          <a:p>
            <a:pPr lvl="1"/>
            <a:r>
              <a:rPr lang="en-US" dirty="0">
                <a:ea typeface="Courier New" charset="0"/>
                <a:cs typeface="Courier New" charset="0"/>
              </a:rPr>
              <a:t>example: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Integer.toString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),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Math.pow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(x, y)</a:t>
            </a:r>
          </a:p>
        </p:txBody>
      </p:sp>
    </p:spTree>
    <p:extLst>
      <p:ext uri="{BB962C8B-B14F-4D97-AF65-F5344CB8AC3E}">
        <p14:creationId xmlns:p14="http://schemas.microsoft.com/office/powerpoint/2010/main" val="17195485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Class/Method/Variable Visibility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public</a:t>
            </a:r>
            <a:r>
              <a:rPr lang="en-US" dirty="0"/>
              <a:t>: available everywhere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protected</a:t>
            </a:r>
            <a:r>
              <a:rPr lang="en-US" dirty="0"/>
              <a:t>: only available within the class and subclasses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private</a:t>
            </a:r>
            <a:r>
              <a:rPr lang="en-US" dirty="0"/>
              <a:t>: only available within the class</a:t>
            </a:r>
            <a:br>
              <a:rPr lang="en-US" dirty="0"/>
            </a:br>
            <a:endParaRPr lang="en-US" dirty="0"/>
          </a:p>
          <a:p>
            <a:r>
              <a:rPr lang="en-US" dirty="0"/>
              <a:t>Similar to C++: </a:t>
            </a:r>
          </a:p>
          <a:p>
            <a:pPr lvl="1"/>
            <a:r>
              <a:rPr lang="en-US" dirty="0"/>
              <a:t>Have a number of private instance variables that maintain the "state" of the class.</a:t>
            </a:r>
          </a:p>
          <a:p>
            <a:pPr lvl="1"/>
            <a:r>
              <a:rPr lang="en-US" dirty="0"/>
              <a:t>Have a number of public methods that are part of the class's interface.</a:t>
            </a:r>
          </a:p>
          <a:p>
            <a:pPr lvl="1"/>
            <a:r>
              <a:rPr lang="en-US" dirty="0"/>
              <a:t>Also common to have private "helper" methods.</a:t>
            </a:r>
          </a:p>
        </p:txBody>
      </p:sp>
    </p:spTree>
    <p:extLst>
      <p:ext uri="{BB962C8B-B14F-4D97-AF65-F5344CB8AC3E}">
        <p14:creationId xmlns:p14="http://schemas.microsoft.com/office/powerpoint/2010/main" val="167972596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plan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Racket will return!</a:t>
            </a:r>
          </a:p>
          <a:p>
            <a:pPr lvl="1"/>
            <a:r>
              <a:rPr lang="en-US" dirty="0"/>
              <a:t>Final project will be writing a Racket interpreter </a:t>
            </a:r>
            <a:r>
              <a:rPr lang="en-US" i="1" dirty="0"/>
              <a:t>in Java</a:t>
            </a:r>
            <a:r>
              <a:rPr lang="en-US" dirty="0"/>
              <a:t>.</a:t>
            </a:r>
            <a:br>
              <a:rPr lang="en-US" dirty="0"/>
            </a:br>
            <a:endParaRPr lang="en-US" dirty="0"/>
          </a:p>
          <a:p>
            <a:r>
              <a:rPr lang="en-US" dirty="0"/>
              <a:t>Lecture will not discuss every single feature of Java.</a:t>
            </a:r>
          </a:p>
          <a:p>
            <a:pPr lvl="1"/>
            <a:r>
              <a:rPr lang="en-US" dirty="0"/>
              <a:t>You may need to do some digging on your own.</a:t>
            </a:r>
          </a:p>
          <a:p>
            <a:pPr lvl="1"/>
            <a:r>
              <a:rPr lang="en-US" dirty="0"/>
              <a:t>Lots of help online (Google is your friend).</a:t>
            </a:r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4443995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304800"/>
            <a:ext cx="8534400" cy="5791200"/>
          </a:xfrm>
        </p:spPr>
        <p:txBody>
          <a:bodyPr/>
          <a:lstStyle/>
          <a:p>
            <a:r>
              <a:rPr lang="en-US" dirty="0"/>
              <a:t>Java traditionally uses </a:t>
            </a:r>
            <a:r>
              <a:rPr lang="en-US" dirty="0" err="1"/>
              <a:t>CamelCase</a:t>
            </a:r>
            <a:r>
              <a:rPr lang="en-US" dirty="0"/>
              <a:t> rather than </a:t>
            </a:r>
            <a:r>
              <a:rPr lang="en-US" dirty="0" err="1"/>
              <a:t>separating_with_underscores</a:t>
            </a:r>
            <a:r>
              <a:rPr lang="en-US" dirty="0"/>
              <a:t>.</a:t>
            </a:r>
          </a:p>
          <a:p>
            <a:r>
              <a:rPr lang="en-US" dirty="0"/>
              <a:t>variables and methods start with a lowercase letter.</a:t>
            </a:r>
          </a:p>
          <a:p>
            <a:r>
              <a:rPr lang="en-US" dirty="0"/>
              <a:t>Class names start with an uppercase letter.</a:t>
            </a:r>
          </a:p>
          <a:p>
            <a:r>
              <a:rPr lang="en-US" dirty="0"/>
              <a:t>"this" works just like in C++.</a:t>
            </a:r>
          </a:p>
          <a:p>
            <a:r>
              <a:rPr lang="en-US" dirty="0"/>
              <a:t>All objects by default inherit from the "Object" base class.</a:t>
            </a:r>
          </a:p>
        </p:txBody>
      </p:sp>
    </p:spTree>
    <p:extLst>
      <p:ext uri="{BB962C8B-B14F-4D97-AF65-F5344CB8AC3E}">
        <p14:creationId xmlns:p14="http://schemas.microsoft.com/office/powerpoint/2010/main" val="33423667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a program started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Each class must go in its own file, which must be named </a:t>
            </a:r>
            <a:r>
              <a:rPr lang="en-US" dirty="0" err="1"/>
              <a:t>ClassName.java</a:t>
            </a:r>
            <a:r>
              <a:rPr lang="en-US" dirty="0"/>
              <a:t>.</a:t>
            </a:r>
          </a:p>
          <a:p>
            <a:r>
              <a:rPr lang="en-US" dirty="0"/>
              <a:t>Any class can have a public static main() method, which is where the execution starts.</a:t>
            </a:r>
          </a:p>
        </p:txBody>
      </p:sp>
    </p:spTree>
    <p:extLst>
      <p:ext uri="{BB962C8B-B14F-4D97-AF65-F5344CB8AC3E}">
        <p14:creationId xmlns:p14="http://schemas.microsoft.com/office/powerpoint/2010/main" val="184612704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Packages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Java's standard library (all the functions that the language comes with) are organized into packages</a:t>
            </a:r>
          </a:p>
          <a:p>
            <a:pPr lvl="1"/>
            <a:r>
              <a:rPr lang="en-US" dirty="0"/>
              <a:t>A hierarchical organization system.</a:t>
            </a:r>
            <a:br>
              <a:rPr lang="en-US" dirty="0"/>
            </a:br>
            <a:endParaRPr lang="en-US" dirty="0"/>
          </a:p>
          <a:p>
            <a:r>
              <a:rPr lang="en-US" dirty="0"/>
              <a:t>In Java you "import" classes from packages, whereas in C++ you "#include" files.</a:t>
            </a:r>
          </a:p>
        </p:txBody>
      </p:sp>
    </p:spTree>
    <p:extLst>
      <p:ext uri="{BB962C8B-B14F-4D97-AF65-F5344CB8AC3E}">
        <p14:creationId xmlns:p14="http://schemas.microsoft.com/office/powerpoint/2010/main" val="101356388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Collections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Built in classes for</a:t>
            </a:r>
          </a:p>
          <a:p>
            <a:pPr lvl="1"/>
            <a:r>
              <a:rPr lang="en-US" dirty="0"/>
              <a:t>Lists (</a:t>
            </a:r>
            <a:r>
              <a:rPr lang="en-US" dirty="0" err="1"/>
              <a:t>ArrayList</a:t>
            </a:r>
            <a:r>
              <a:rPr lang="en-US" dirty="0"/>
              <a:t>, </a:t>
            </a:r>
            <a:r>
              <a:rPr lang="en-US" dirty="0" err="1"/>
              <a:t>LinkedList</a:t>
            </a:r>
            <a:r>
              <a:rPr lang="en-US" dirty="0"/>
              <a:t>, …)</a:t>
            </a:r>
          </a:p>
          <a:p>
            <a:pPr lvl="1"/>
            <a:r>
              <a:rPr lang="en-US" dirty="0"/>
              <a:t>Sets (</a:t>
            </a:r>
            <a:r>
              <a:rPr lang="en-US" dirty="0" err="1"/>
              <a:t>HashSet</a:t>
            </a:r>
            <a:r>
              <a:rPr lang="en-US" dirty="0"/>
              <a:t>, …)</a:t>
            </a:r>
          </a:p>
          <a:p>
            <a:pPr lvl="1"/>
            <a:r>
              <a:rPr lang="en-US" dirty="0"/>
              <a:t>Maps (what Java calls hash tables) (</a:t>
            </a:r>
            <a:r>
              <a:rPr lang="en-US" dirty="0" err="1"/>
              <a:t>HashMap</a:t>
            </a:r>
            <a:r>
              <a:rPr lang="en-US" dirty="0"/>
              <a:t>)</a:t>
            </a:r>
            <a:br>
              <a:rPr lang="en-US" dirty="0"/>
            </a:br>
            <a:endParaRPr lang="en-US" dirty="0"/>
          </a:p>
          <a:p>
            <a:r>
              <a:rPr lang="en-US" dirty="0"/>
              <a:t>All of these are parameterized with generics.</a:t>
            </a:r>
          </a:p>
          <a:p>
            <a:pPr lvl="1"/>
            <a:r>
              <a:rPr lang="en-US" dirty="0"/>
              <a:t>List&lt;Integer&gt; </a:t>
            </a:r>
            <a:r>
              <a:rPr lang="en-US" dirty="0" err="1"/>
              <a:t>intlist</a:t>
            </a:r>
            <a:r>
              <a:rPr lang="en-US" dirty="0"/>
              <a:t> = new List&lt;Integer&gt;();</a:t>
            </a:r>
          </a:p>
          <a:p>
            <a:pPr lvl="1"/>
            <a:r>
              <a:rPr lang="en-US" dirty="0" err="1"/>
              <a:t>intlist.add</a:t>
            </a:r>
            <a:r>
              <a:rPr lang="en-US" dirty="0"/>
              <a:t>(17);</a:t>
            </a:r>
          </a:p>
          <a:p>
            <a:pPr lvl="1"/>
            <a:r>
              <a:rPr lang="en-US" dirty="0" err="1"/>
              <a:t>System.out.println</a:t>
            </a:r>
            <a:r>
              <a:rPr lang="en-US" dirty="0"/>
              <a:t>(</a:t>
            </a:r>
            <a:r>
              <a:rPr lang="en-US" dirty="0" err="1"/>
              <a:t>intlist</a:t>
            </a:r>
            <a:r>
              <a:rPr lang="en-US" dirty="0"/>
              <a:t>);  // prints [17]</a:t>
            </a:r>
          </a:p>
        </p:txBody>
      </p:sp>
    </p:spTree>
    <p:extLst>
      <p:ext uri="{BB962C8B-B14F-4D97-AF65-F5344CB8AC3E}">
        <p14:creationId xmlns:p14="http://schemas.microsoft.com/office/powerpoint/2010/main" val="112784315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Today's plan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Introduce OOP concepts from the ground up using Java.</a:t>
            </a:r>
          </a:p>
          <a:p>
            <a:pPr lvl="1"/>
            <a:r>
              <a:rPr lang="en-US" dirty="0"/>
              <a:t>Rehash of 142-ish things but at a deeper level of understanding.</a:t>
            </a:r>
            <a:br>
              <a:rPr lang="en-US" dirty="0"/>
            </a:br>
            <a:endParaRPr lang="en-US" dirty="0"/>
          </a:p>
          <a:p>
            <a:r>
              <a:rPr lang="en-US" dirty="0"/>
              <a:t>Talk about </a:t>
            </a:r>
            <a:r>
              <a:rPr lang="en-US" b="1" i="1" dirty="0"/>
              <a:t>why/when you should or shouldn't </a:t>
            </a:r>
            <a:r>
              <a:rPr lang="en-US" dirty="0"/>
              <a:t>do certain OOP things.</a:t>
            </a:r>
            <a:br>
              <a:rPr lang="en-US" dirty="0"/>
            </a:br>
            <a:endParaRPr lang="en-US" dirty="0"/>
          </a:p>
          <a:p>
            <a:r>
              <a:rPr lang="en-US" dirty="0"/>
              <a:t>Lots of things will be familiar from C++.</a:t>
            </a:r>
            <a:br>
              <a:rPr lang="en-US" dirty="0"/>
            </a:br>
            <a:endParaRPr lang="en-US" dirty="0"/>
          </a:p>
          <a:p>
            <a:r>
              <a:rPr lang="en-US" dirty="0"/>
              <a:t>Some things will be different.</a:t>
            </a:r>
          </a:p>
        </p:txBody>
      </p:sp>
    </p:spTree>
    <p:extLst>
      <p:ext uri="{BB962C8B-B14F-4D97-AF65-F5344CB8AC3E}">
        <p14:creationId xmlns:p14="http://schemas.microsoft.com/office/powerpoint/2010/main" val="890253434"/>
      </p:ext>
    </p:extLst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public class Point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{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private </a:t>
            </a:r>
            <a:r>
              <a:rPr lang="en-US" b="1" dirty="0" err="1">
                <a:latin typeface="Courier"/>
                <a:cs typeface="Courier"/>
              </a:rPr>
              <a:t>int</a:t>
            </a:r>
            <a:r>
              <a:rPr lang="en-US" b="1" dirty="0">
                <a:latin typeface="Courier"/>
                <a:cs typeface="Courier"/>
              </a:rPr>
              <a:t> x, y;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public Point(</a:t>
            </a:r>
            <a:r>
              <a:rPr lang="en-US" b="1" dirty="0" err="1">
                <a:latin typeface="Courier"/>
                <a:cs typeface="Courier"/>
              </a:rPr>
              <a:t>int</a:t>
            </a:r>
            <a:r>
              <a:rPr lang="en-US" b="1" dirty="0">
                <a:latin typeface="Courier"/>
                <a:cs typeface="Courier"/>
              </a:rPr>
              <a:t> x, </a:t>
            </a:r>
            <a:r>
              <a:rPr lang="en-US" b="1" dirty="0" err="1">
                <a:latin typeface="Courier"/>
                <a:cs typeface="Courier"/>
              </a:rPr>
              <a:t>int</a:t>
            </a:r>
            <a:r>
              <a:rPr lang="en-US" b="1" dirty="0">
                <a:latin typeface="Courier"/>
                <a:cs typeface="Courier"/>
              </a:rPr>
              <a:t> y) { 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  </a:t>
            </a:r>
            <a:r>
              <a:rPr lang="en-US" b="1" dirty="0" err="1">
                <a:latin typeface="Courier"/>
                <a:cs typeface="Courier"/>
              </a:rPr>
              <a:t>this.x</a:t>
            </a:r>
            <a:r>
              <a:rPr lang="en-US" b="1" dirty="0">
                <a:latin typeface="Courier"/>
                <a:cs typeface="Courier"/>
              </a:rPr>
              <a:t> = x; </a:t>
            </a:r>
            <a:r>
              <a:rPr lang="en-US" b="1" dirty="0" err="1">
                <a:latin typeface="Courier"/>
                <a:cs typeface="Courier"/>
              </a:rPr>
              <a:t>this.y</a:t>
            </a:r>
            <a:r>
              <a:rPr lang="en-US" b="1" dirty="0">
                <a:latin typeface="Courier"/>
                <a:cs typeface="Courier"/>
              </a:rPr>
              <a:t> = y; 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}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public </a:t>
            </a:r>
            <a:r>
              <a:rPr lang="en-US" b="1" dirty="0" err="1">
                <a:latin typeface="Courier"/>
                <a:cs typeface="Courier"/>
              </a:rPr>
              <a:t>int</a:t>
            </a:r>
            <a:r>
              <a:rPr lang="en-US" b="1" dirty="0">
                <a:latin typeface="Courier"/>
                <a:cs typeface="Courier"/>
              </a:rPr>
              <a:t> </a:t>
            </a:r>
            <a:r>
              <a:rPr lang="en-US" b="1" dirty="0" err="1">
                <a:latin typeface="Courier"/>
                <a:cs typeface="Courier"/>
              </a:rPr>
              <a:t>getX</a:t>
            </a:r>
            <a:r>
              <a:rPr lang="en-US" b="1" dirty="0">
                <a:latin typeface="Courier"/>
                <a:cs typeface="Courier"/>
              </a:rPr>
              <a:t>() { return x; }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public </a:t>
            </a:r>
            <a:r>
              <a:rPr lang="en-US" b="1" dirty="0" err="1">
                <a:latin typeface="Courier"/>
                <a:cs typeface="Courier"/>
              </a:rPr>
              <a:t>int</a:t>
            </a:r>
            <a:r>
              <a:rPr lang="en-US" b="1" dirty="0">
                <a:latin typeface="Courier"/>
                <a:cs typeface="Courier"/>
              </a:rPr>
              <a:t> </a:t>
            </a:r>
            <a:r>
              <a:rPr lang="en-US" b="1" dirty="0" err="1">
                <a:latin typeface="Courier"/>
                <a:cs typeface="Courier"/>
              </a:rPr>
              <a:t>getY</a:t>
            </a:r>
            <a:r>
              <a:rPr lang="en-US" b="1" dirty="0">
                <a:latin typeface="Courier"/>
                <a:cs typeface="Courier"/>
              </a:rPr>
              <a:t>() { return y; }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public void </a:t>
            </a:r>
            <a:r>
              <a:rPr lang="en-US" b="1" dirty="0" err="1">
                <a:latin typeface="Courier"/>
                <a:cs typeface="Courier"/>
              </a:rPr>
              <a:t>setX</a:t>
            </a:r>
            <a:r>
              <a:rPr lang="en-US" b="1" dirty="0">
                <a:latin typeface="Courier"/>
                <a:cs typeface="Courier"/>
              </a:rPr>
              <a:t>(</a:t>
            </a:r>
            <a:r>
              <a:rPr lang="en-US" b="1" dirty="0" err="1">
                <a:latin typeface="Courier"/>
                <a:cs typeface="Courier"/>
              </a:rPr>
              <a:t>int</a:t>
            </a:r>
            <a:r>
              <a:rPr lang="en-US" b="1" dirty="0">
                <a:latin typeface="Courier"/>
                <a:cs typeface="Courier"/>
              </a:rPr>
              <a:t> x) { </a:t>
            </a:r>
            <a:r>
              <a:rPr lang="en-US" b="1" dirty="0" err="1">
                <a:latin typeface="Courier"/>
                <a:cs typeface="Courier"/>
              </a:rPr>
              <a:t>this.x</a:t>
            </a:r>
            <a:r>
              <a:rPr lang="en-US" b="1" dirty="0">
                <a:latin typeface="Courier"/>
                <a:cs typeface="Courier"/>
              </a:rPr>
              <a:t> = x; }</a:t>
            </a:r>
            <a:br>
              <a:rPr lang="en-US" b="1" dirty="0">
                <a:latin typeface="Courier"/>
                <a:cs typeface="Courier"/>
              </a:rPr>
            </a:br>
            <a:r>
              <a:rPr lang="en-US" b="1" dirty="0">
                <a:latin typeface="Courier"/>
                <a:cs typeface="Courier"/>
              </a:rPr>
              <a:t>  public void </a:t>
            </a:r>
            <a:r>
              <a:rPr lang="en-US" b="1" dirty="0" err="1">
                <a:latin typeface="Courier"/>
                <a:cs typeface="Courier"/>
              </a:rPr>
              <a:t>setY</a:t>
            </a:r>
            <a:r>
              <a:rPr lang="en-US" b="1" dirty="0">
                <a:latin typeface="Courier"/>
                <a:cs typeface="Courier"/>
              </a:rPr>
              <a:t>(</a:t>
            </a:r>
            <a:r>
              <a:rPr lang="en-US" b="1" dirty="0" err="1">
                <a:latin typeface="Courier"/>
                <a:cs typeface="Courier"/>
              </a:rPr>
              <a:t>int</a:t>
            </a:r>
            <a:r>
              <a:rPr lang="en-US" b="1" dirty="0">
                <a:latin typeface="Courier"/>
                <a:cs typeface="Courier"/>
              </a:rPr>
              <a:t> y) { </a:t>
            </a:r>
            <a:r>
              <a:rPr lang="en-US" b="1" dirty="0" err="1">
                <a:latin typeface="Courier"/>
                <a:cs typeface="Courier"/>
              </a:rPr>
              <a:t>this.y</a:t>
            </a:r>
            <a:r>
              <a:rPr lang="en-US" b="1" dirty="0">
                <a:latin typeface="Courier"/>
                <a:cs typeface="Courier"/>
              </a:rPr>
              <a:t> = y; }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public double </a:t>
            </a:r>
            <a:r>
              <a:rPr lang="en-US" b="1" dirty="0" err="1">
                <a:latin typeface="Courier"/>
                <a:cs typeface="Courier"/>
              </a:rPr>
              <a:t>distFromOrigin</a:t>
            </a:r>
            <a:r>
              <a:rPr lang="en-US" b="1" dirty="0">
                <a:latin typeface="Courier"/>
                <a:cs typeface="Courier"/>
              </a:rPr>
              <a:t>() {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  return </a:t>
            </a:r>
            <a:r>
              <a:rPr lang="en-US" b="1" dirty="0" err="1">
                <a:latin typeface="Courier"/>
                <a:cs typeface="Courier"/>
              </a:rPr>
              <a:t>Math.sqrt</a:t>
            </a:r>
            <a:r>
              <a:rPr lang="en-US" b="1" dirty="0">
                <a:latin typeface="Courier"/>
                <a:cs typeface="Courier"/>
              </a:rPr>
              <a:t>(x * x + y * y)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}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70896589"/>
      </p:ext>
    </p:extLst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Subclassing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class definition has a </a:t>
            </a:r>
            <a:r>
              <a:rPr lang="en-US" i="1" dirty="0">
                <a:solidFill>
                  <a:schemeClr val="accent2"/>
                </a:solidFill>
              </a:rPr>
              <a:t>superclass </a:t>
            </a:r>
            <a:r>
              <a:rPr lang="en-US" dirty="0"/>
              <a:t>(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Object</a:t>
            </a:r>
            <a:r>
              <a:rPr lang="en-US" dirty="0"/>
              <a:t> if not specified)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 superclass affects the class definition:</a:t>
            </a:r>
          </a:p>
          <a:p>
            <a:pPr lvl="1"/>
            <a:r>
              <a:rPr lang="en-US" dirty="0"/>
              <a:t>Class </a:t>
            </a:r>
            <a:r>
              <a:rPr lang="en-US" i="1" dirty="0">
                <a:solidFill>
                  <a:schemeClr val="accent2"/>
                </a:solidFill>
              </a:rPr>
              <a:t>inherits</a:t>
            </a:r>
            <a:r>
              <a:rPr lang="en-US" dirty="0"/>
              <a:t> all field declarations from superclass</a:t>
            </a:r>
          </a:p>
          <a:p>
            <a:pPr lvl="1"/>
            <a:r>
              <a:rPr lang="en-US" dirty="0"/>
              <a:t>Class </a:t>
            </a:r>
            <a:r>
              <a:rPr lang="en-US" i="1" dirty="0">
                <a:solidFill>
                  <a:schemeClr val="accent2"/>
                </a:solidFill>
              </a:rPr>
              <a:t>inherits</a:t>
            </a:r>
            <a:r>
              <a:rPr lang="en-US" dirty="0"/>
              <a:t> all private method definitions from superclass</a:t>
            </a:r>
          </a:p>
          <a:p>
            <a:pPr lvl="2"/>
            <a:r>
              <a:rPr lang="en-US" dirty="0"/>
              <a:t>Code within the subclass cannot directly access any private fields or methods.</a:t>
            </a:r>
          </a:p>
          <a:p>
            <a:pPr lvl="1"/>
            <a:r>
              <a:rPr lang="en-US" dirty="0"/>
              <a:t>But class can </a:t>
            </a:r>
            <a:r>
              <a:rPr lang="en-US" i="1" dirty="0">
                <a:solidFill>
                  <a:schemeClr val="accent2"/>
                </a:solidFill>
              </a:rPr>
              <a:t>override</a:t>
            </a:r>
            <a:r>
              <a:rPr lang="en-US" dirty="0"/>
              <a:t> method definitions as desired</a:t>
            </a:r>
          </a:p>
          <a:p>
            <a:pPr lvl="1"/>
            <a:endParaRPr lang="en-US" dirty="0"/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600200" y="1524000"/>
            <a:ext cx="5791200" cy="4953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class 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ColorPoint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extends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 Point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 { … }</a:t>
            </a:r>
          </a:p>
        </p:txBody>
      </p:sp>
    </p:spTree>
    <p:extLst>
      <p:ext uri="{BB962C8B-B14F-4D97-AF65-F5344CB8AC3E}">
        <p14:creationId xmlns:p14="http://schemas.microsoft.com/office/powerpoint/2010/main" val="1788434578"/>
      </p:ext>
    </p:extLst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public class </a:t>
            </a:r>
            <a:r>
              <a:rPr lang="en-US" b="1" dirty="0" err="1">
                <a:latin typeface="Courier"/>
                <a:cs typeface="Courier"/>
              </a:rPr>
              <a:t>ColorPoint</a:t>
            </a:r>
            <a:r>
              <a:rPr lang="en-US" b="1" dirty="0">
                <a:latin typeface="Courier"/>
                <a:cs typeface="Courier"/>
              </a:rPr>
              <a:t> extends Point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{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private Color color;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public </a:t>
            </a:r>
            <a:r>
              <a:rPr lang="en-US" b="1" dirty="0" err="1">
                <a:latin typeface="Courier"/>
                <a:cs typeface="Courier"/>
              </a:rPr>
              <a:t>ColorPoint</a:t>
            </a:r>
            <a:r>
              <a:rPr lang="en-US" b="1" dirty="0">
                <a:latin typeface="Courier"/>
                <a:cs typeface="Courier"/>
              </a:rPr>
              <a:t>(</a:t>
            </a:r>
            <a:r>
              <a:rPr lang="en-US" b="1" dirty="0" err="1">
                <a:latin typeface="Courier"/>
                <a:cs typeface="Courier"/>
              </a:rPr>
              <a:t>int</a:t>
            </a:r>
            <a:r>
              <a:rPr lang="en-US" b="1" dirty="0">
                <a:latin typeface="Courier"/>
                <a:cs typeface="Courier"/>
              </a:rPr>
              <a:t> x, </a:t>
            </a:r>
            <a:r>
              <a:rPr lang="en-US" b="1" dirty="0" err="1">
                <a:latin typeface="Courier"/>
                <a:cs typeface="Courier"/>
              </a:rPr>
              <a:t>int</a:t>
            </a:r>
            <a:r>
              <a:rPr lang="en-US" b="1" dirty="0">
                <a:latin typeface="Courier"/>
                <a:cs typeface="Courier"/>
              </a:rPr>
              <a:t> y, Color c) {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  super(x, y); // call the superclass constructor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  </a:t>
            </a:r>
            <a:r>
              <a:rPr lang="en-US" b="1" dirty="0" err="1">
                <a:latin typeface="Courier"/>
                <a:cs typeface="Courier"/>
              </a:rPr>
              <a:t>this.color</a:t>
            </a:r>
            <a:r>
              <a:rPr lang="en-US" b="1" dirty="0">
                <a:latin typeface="Courier"/>
                <a:cs typeface="Courier"/>
              </a:rPr>
              <a:t> = c;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}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public Color </a:t>
            </a:r>
            <a:r>
              <a:rPr lang="en-US" b="1" dirty="0" err="1">
                <a:latin typeface="Courier"/>
                <a:cs typeface="Courier"/>
              </a:rPr>
              <a:t>getColor</a:t>
            </a:r>
            <a:r>
              <a:rPr lang="en-US" b="1" dirty="0">
                <a:latin typeface="Courier"/>
                <a:cs typeface="Courier"/>
              </a:rPr>
              <a:t>() { return color; }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public void </a:t>
            </a:r>
            <a:r>
              <a:rPr lang="en-US" b="1" dirty="0" err="1">
                <a:latin typeface="Courier"/>
                <a:cs typeface="Courier"/>
              </a:rPr>
              <a:t>setColor</a:t>
            </a:r>
            <a:r>
              <a:rPr lang="en-US" b="1" dirty="0">
                <a:latin typeface="Courier"/>
                <a:cs typeface="Courier"/>
              </a:rPr>
              <a:t>(Color c) { </a:t>
            </a:r>
            <a:r>
              <a:rPr lang="en-US" b="1" dirty="0" err="1">
                <a:latin typeface="Courier"/>
                <a:cs typeface="Courier"/>
              </a:rPr>
              <a:t>this.color</a:t>
            </a:r>
            <a:r>
              <a:rPr lang="en-US" b="1" dirty="0">
                <a:latin typeface="Courier"/>
                <a:cs typeface="Courier"/>
              </a:rPr>
              <a:t> = c; }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038829034"/>
      </p:ext>
    </p:extLst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object has a class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Using </a:t>
            </a:r>
            <a:r>
              <a:rPr lang="en-US" dirty="0" err="1"/>
              <a:t>instanceof</a:t>
            </a:r>
            <a:r>
              <a:rPr lang="en-US" dirty="0"/>
              <a:t> can indicate</a:t>
            </a:r>
            <a:r>
              <a:rPr lang="en-US" dirty="0">
                <a:latin typeface="Arial"/>
                <a:cs typeface="Arial"/>
              </a:rPr>
              <a:t> bad OO style.</a:t>
            </a:r>
          </a:p>
          <a:p>
            <a:pPr lvl="1"/>
            <a:r>
              <a:rPr lang="en-US" dirty="0">
                <a:latin typeface="Arial"/>
                <a:cs typeface="Arial"/>
              </a:rPr>
              <a:t>If you're using it to do something different for different objects types, you probably meant to write a method and have subclasses override the method.</a:t>
            </a:r>
          </a:p>
          <a:p>
            <a:r>
              <a:rPr lang="en-US" dirty="0" err="1">
                <a:latin typeface="Arial"/>
                <a:cs typeface="Arial"/>
              </a:rPr>
              <a:t>instanceof</a:t>
            </a:r>
            <a:r>
              <a:rPr lang="en-US" dirty="0">
                <a:latin typeface="Arial"/>
                <a:cs typeface="Arial"/>
              </a:rPr>
              <a:t> is an example of using reflection</a:t>
            </a:r>
          </a:p>
          <a:p>
            <a:pPr lvl="1"/>
            <a:r>
              <a:rPr lang="en-US" dirty="0">
                <a:latin typeface="Arial"/>
                <a:cs typeface="Arial"/>
              </a:rPr>
              <a:t>Reflection is the ability for a computer program to be able to examine its structure and behavior at run-time.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838200" y="3543300"/>
            <a:ext cx="7467600" cy="28194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dirty="0">
                <a:latin typeface="Courier New" pitchFamily="49" charset="0"/>
                <a:cs typeface="Courier New" pitchFamily="49" charset="0"/>
              </a:rPr>
              <a:t>Point p = new Point(0, 0);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dirty="0" err="1">
                <a:latin typeface="Courier New" pitchFamily="49" charset="0"/>
                <a:cs typeface="Courier New" pitchFamily="49" charset="0"/>
              </a:rPr>
              <a:t>ColorPoint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000" dirty="0" err="1">
                <a:latin typeface="Courier New" pitchFamily="49" charset="0"/>
                <a:cs typeface="Courier New" pitchFamily="49" charset="0"/>
              </a:rPr>
              <a:t>cp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 = new </a:t>
            </a:r>
            <a:r>
              <a:rPr lang="en-US" sz="2000" dirty="0" err="1">
                <a:latin typeface="Courier New" pitchFamily="49" charset="0"/>
                <a:cs typeface="Courier New" pitchFamily="49" charset="0"/>
              </a:rPr>
              <a:t>ColorPoint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(0, 0, </a:t>
            </a:r>
            <a:r>
              <a:rPr lang="en-US" sz="2000" dirty="0" err="1">
                <a:latin typeface="Courier New" pitchFamily="49" charset="0"/>
                <a:cs typeface="Courier New" pitchFamily="49" charset="0"/>
              </a:rPr>
              <a:t>Color.red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dirty="0">
              <a:latin typeface="Courier New" pitchFamily="49" charset="0"/>
              <a:cs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dirty="0">
                <a:latin typeface="Courier New" pitchFamily="49" charset="0"/>
                <a:cs typeface="Courier New" pitchFamily="49" charset="0"/>
              </a:rPr>
              <a:t>/* </a:t>
            </a:r>
            <a:r>
              <a:rPr lang="en-US" sz="2000" dirty="0" err="1">
                <a:latin typeface="Courier New" pitchFamily="49" charset="0"/>
                <a:cs typeface="Courier New" pitchFamily="49" charset="0"/>
              </a:rPr>
              <a:t>instanceof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 is a keyword that returns true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dirty="0">
                <a:latin typeface="Courier New" pitchFamily="49" charset="0"/>
                <a:cs typeface="Courier New" pitchFamily="49" charset="0"/>
              </a:rPr>
              <a:t>   if a variable is an instance of a class. */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dirty="0">
              <a:latin typeface="Courier New" pitchFamily="49" charset="0"/>
              <a:cs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dirty="0">
                <a:latin typeface="Courier New" pitchFamily="49" charset="0"/>
                <a:cs typeface="Courier New" pitchFamily="49" charset="0"/>
              </a:rPr>
              <a:t>p </a:t>
            </a:r>
            <a:r>
              <a:rPr lang="en-US" sz="2000" dirty="0" err="1">
                <a:latin typeface="Courier New" pitchFamily="49" charset="0"/>
                <a:cs typeface="Courier New" pitchFamily="49" charset="0"/>
              </a:rPr>
              <a:t>instanceof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 Point       // true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dirty="0" err="1">
                <a:latin typeface="Courier New" pitchFamily="49" charset="0"/>
                <a:cs typeface="Courier New" pitchFamily="49" charset="0"/>
              </a:rPr>
              <a:t>cp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000" dirty="0" err="1">
                <a:latin typeface="Courier New" pitchFamily="49" charset="0"/>
                <a:cs typeface="Courier New" pitchFamily="49" charset="0"/>
              </a:rPr>
              <a:t>instanceof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000" dirty="0" err="1">
                <a:latin typeface="Courier New" pitchFamily="49" charset="0"/>
                <a:cs typeface="Courier New" pitchFamily="49" charset="0"/>
              </a:rPr>
              <a:t>ColorPoint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 // true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dirty="0" err="1">
                <a:latin typeface="Courier New" pitchFamily="49" charset="0"/>
                <a:cs typeface="Courier New" pitchFamily="49" charset="0"/>
              </a:rPr>
              <a:t>cp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000" dirty="0" err="1">
                <a:latin typeface="Courier New" pitchFamily="49" charset="0"/>
                <a:cs typeface="Courier New" pitchFamily="49" charset="0"/>
              </a:rPr>
              <a:t>instanceof</a:t>
            </a:r>
            <a:r>
              <a:rPr lang="en-US" sz="2000" dirty="0">
                <a:latin typeface="Courier New" pitchFamily="49" charset="0"/>
                <a:cs typeface="Courier New" pitchFamily="49" charset="0"/>
              </a:rPr>
              <a:t> Point      // true</a:t>
            </a:r>
          </a:p>
        </p:txBody>
      </p:sp>
    </p:spTree>
    <p:extLst>
      <p:ext uri="{BB962C8B-B14F-4D97-AF65-F5344CB8AC3E}">
        <p14:creationId xmlns:p14="http://schemas.microsoft.com/office/powerpoint/2010/main" val="292397839"/>
      </p:ext>
    </p:extLst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subclass?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Instead of creating 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ColorPoint</a:t>
            </a:r>
            <a:r>
              <a:rPr lang="en-US" dirty="0"/>
              <a:t>, could add methods to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Point</a:t>
            </a:r>
          </a:p>
          <a:p>
            <a:pPr lvl="1"/>
            <a:r>
              <a:rPr lang="en-US" dirty="0">
                <a:latin typeface="+mj-lt"/>
                <a:cs typeface="Courier New" pitchFamily="49" charset="0"/>
              </a:rPr>
              <a:t>That could mess up other users and </a:t>
            </a:r>
            <a:r>
              <a:rPr lang="en-US" dirty="0" err="1">
                <a:latin typeface="+mj-lt"/>
                <a:cs typeface="Courier New" pitchFamily="49" charset="0"/>
              </a:rPr>
              <a:t>subclassers</a:t>
            </a:r>
            <a:r>
              <a:rPr lang="en-US" dirty="0">
                <a:latin typeface="+mj-lt"/>
                <a:cs typeface="Courier New" pitchFamily="49" charset="0"/>
              </a:rPr>
              <a:t> of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Point</a:t>
            </a:r>
            <a:endParaRPr lang="en-US" dirty="0">
              <a:latin typeface="+mj-lt"/>
              <a:cs typeface="Courier New" pitchFamily="49" charset="0"/>
            </a:endParaRPr>
          </a:p>
          <a:p>
            <a:endParaRPr lang="en-US" dirty="0">
              <a:latin typeface="+mj-lt"/>
              <a:cs typeface="Courier New" pitchFamily="49" charset="0"/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09600" y="2513286"/>
            <a:ext cx="7924800" cy="3125514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public class Point {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  private 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</a:rPr>
              <a:t>int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 x, y;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  private Color color;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  …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rgbClr val="000000"/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  public Point(x, y) {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    // what does color get set to?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  }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47272403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 Resources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Java tutorial</a:t>
            </a:r>
          </a:p>
          <a:p>
            <a:pPr lvl="1"/>
            <a:r>
              <a:rPr lang="en-US" dirty="0"/>
              <a:t>http://</a:t>
            </a:r>
            <a:r>
              <a:rPr lang="en-US" dirty="0" err="1"/>
              <a:t>docs.oracle.com</a:t>
            </a:r>
            <a:r>
              <a:rPr lang="en-US" dirty="0"/>
              <a:t>/</a:t>
            </a:r>
            <a:r>
              <a:rPr lang="en-US" dirty="0" err="1"/>
              <a:t>javase</a:t>
            </a:r>
            <a:r>
              <a:rPr lang="en-US" dirty="0"/>
              <a:t>/tutorial/java</a:t>
            </a:r>
            <a:br>
              <a:rPr lang="en-US" dirty="0"/>
            </a:br>
            <a:endParaRPr lang="en-US" dirty="0"/>
          </a:p>
          <a:p>
            <a:r>
              <a:rPr lang="en-US" dirty="0"/>
              <a:t>Java documentation</a:t>
            </a:r>
          </a:p>
          <a:p>
            <a:pPr lvl="1"/>
            <a:r>
              <a:rPr lang="en-US" dirty="0"/>
              <a:t>http://</a:t>
            </a:r>
            <a:r>
              <a:rPr lang="en-US" dirty="0" err="1"/>
              <a:t>docs.oracle.com</a:t>
            </a:r>
            <a:r>
              <a:rPr lang="en-US" dirty="0"/>
              <a:t>/</a:t>
            </a:r>
            <a:r>
              <a:rPr lang="en-US" dirty="0" err="1"/>
              <a:t>javase</a:t>
            </a:r>
            <a:r>
              <a:rPr lang="en-US" dirty="0"/>
              <a:t>/8/docs/</a:t>
            </a:r>
            <a:r>
              <a:rPr lang="en-US" dirty="0" err="1"/>
              <a:t>api</a:t>
            </a:r>
            <a:br>
              <a:rPr lang="en-US" dirty="0"/>
            </a:br>
            <a:endParaRPr lang="en-US" dirty="0"/>
          </a:p>
          <a:p>
            <a:r>
              <a:rPr lang="en-US" dirty="0"/>
              <a:t>And if you're confused about anything, Google will find it.</a:t>
            </a:r>
          </a:p>
          <a:p>
            <a:pPr lvl="1"/>
            <a:r>
              <a:rPr lang="en-US" dirty="0"/>
              <a:t>There's so much Java stuff on the web because most undergraduate curriculums now teach Java as their first or second language.</a:t>
            </a:r>
          </a:p>
        </p:txBody>
      </p:sp>
    </p:spTree>
    <p:extLst>
      <p:ext uri="{BB962C8B-B14F-4D97-AF65-F5344CB8AC3E}">
        <p14:creationId xmlns:p14="http://schemas.microsoft.com/office/powerpoint/2010/main" val="151488653"/>
      </p:ext>
    </p:extLst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subclass?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j-lt"/>
                <a:cs typeface="Courier New" pitchFamily="49" charset="0"/>
              </a:rPr>
              <a:t>Instead of </a:t>
            </a:r>
            <a:r>
              <a:rPr lang="en-US" dirty="0" err="1">
                <a:latin typeface="+mj-lt"/>
                <a:cs typeface="Courier New" pitchFamily="49" charset="0"/>
              </a:rPr>
              <a:t>subclassing</a:t>
            </a:r>
            <a:r>
              <a:rPr lang="en-US" dirty="0">
                <a:latin typeface="+mj-lt"/>
                <a:cs typeface="Courier New" pitchFamily="49" charset="0"/>
              </a:rPr>
              <a:t>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Point</a:t>
            </a:r>
            <a:r>
              <a:rPr lang="en-US" dirty="0">
                <a:latin typeface="+mj-lt"/>
                <a:cs typeface="Courier New" pitchFamily="49" charset="0"/>
              </a:rPr>
              <a:t>, could copy/paste the methods</a:t>
            </a:r>
          </a:p>
          <a:p>
            <a:pPr lvl="1"/>
            <a:r>
              <a:rPr lang="en-US" dirty="0">
                <a:latin typeface="+mj-lt"/>
                <a:cs typeface="Courier New" pitchFamily="49" charset="0"/>
              </a:rPr>
              <a:t>Means the same thing </a:t>
            </a:r>
            <a:r>
              <a:rPr lang="en-US" i="1" dirty="0">
                <a:latin typeface="+mj-lt"/>
                <a:cs typeface="Courier New" pitchFamily="49" charset="0"/>
              </a:rPr>
              <a:t>if</a:t>
            </a:r>
            <a:r>
              <a:rPr lang="en-US" dirty="0">
                <a:latin typeface="+mj-lt"/>
                <a:cs typeface="Courier New" pitchFamily="49" charset="0"/>
              </a:rPr>
              <a:t> you don't use </a:t>
            </a:r>
            <a:r>
              <a:rPr lang="en-US" b="1" dirty="0" err="1">
                <a:latin typeface="Courier"/>
                <a:cs typeface="Courier"/>
              </a:rPr>
              <a:t>instanceof</a:t>
            </a:r>
            <a:r>
              <a:rPr lang="en-US" dirty="0">
                <a:latin typeface="+mj-lt"/>
                <a:cs typeface="Courier New" pitchFamily="49" charset="0"/>
              </a:rPr>
              <a:t>, but of course code reuse is nice</a:t>
            </a:r>
          </a:p>
          <a:p>
            <a:pPr marL="457200" lvl="1" indent="0">
              <a:buNone/>
            </a:pPr>
            <a:endParaRPr lang="en-US" sz="1000" dirty="0">
              <a:latin typeface="+mj-lt"/>
              <a:cs typeface="Courier New" pitchFamily="49" charset="0"/>
            </a:endParaRPr>
          </a:p>
        </p:txBody>
      </p:sp>
      <p:sp>
        <p:nvSpPr>
          <p:cNvPr id="8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09600" y="2513286"/>
            <a:ext cx="7924800" cy="3125514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public class 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</a:rPr>
              <a:t>ColorPoint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 {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  private 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</a:rPr>
              <a:t>int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 x, y;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  private Color color;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  …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}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rgbClr val="000000"/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</a:rPr>
              <a:t>ColorPoint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 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</a:rPr>
              <a:t>cp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 = new 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</a:rPr>
              <a:t>ColorPoint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( 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</a:rPr>
              <a:t>whatevs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 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if (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</a:rPr>
              <a:t>cp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 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</a:rPr>
              <a:t>instanceof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 Point) {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  // do pointy things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26599433"/>
      </p:ext>
    </p:extLst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subclass?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j-lt"/>
                <a:cs typeface="Courier New" pitchFamily="49" charset="0"/>
              </a:rPr>
              <a:t>Instead of </a:t>
            </a:r>
            <a:r>
              <a:rPr lang="en-US" dirty="0" err="1">
                <a:latin typeface="+mj-lt"/>
                <a:cs typeface="Courier New" pitchFamily="49" charset="0"/>
              </a:rPr>
              <a:t>subclassing</a:t>
            </a:r>
            <a:r>
              <a:rPr lang="en-US" dirty="0">
                <a:latin typeface="+mj-lt"/>
                <a:cs typeface="Courier New" pitchFamily="49" charset="0"/>
              </a:rPr>
              <a:t>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Point</a:t>
            </a:r>
            <a:r>
              <a:rPr lang="en-US" dirty="0">
                <a:latin typeface="+mj-lt"/>
                <a:cs typeface="Courier New" pitchFamily="49" charset="0"/>
              </a:rPr>
              <a:t>, could use a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Point</a:t>
            </a:r>
            <a:r>
              <a:rPr lang="en-US" dirty="0">
                <a:latin typeface="+mj-lt"/>
                <a:cs typeface="Courier New" pitchFamily="49" charset="0"/>
              </a:rPr>
              <a:t> instance variable inside of </a:t>
            </a:r>
            <a:r>
              <a:rPr lang="en-US" dirty="0" err="1">
                <a:latin typeface="+mj-lt"/>
                <a:cs typeface="Courier New" pitchFamily="49" charset="0"/>
              </a:rPr>
              <a:t>ColorPoint</a:t>
            </a:r>
            <a:r>
              <a:rPr lang="en-US" dirty="0">
                <a:latin typeface="+mj-lt"/>
                <a:cs typeface="Courier New" pitchFamily="49" charset="0"/>
              </a:rPr>
              <a:t>.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lvl="1"/>
            <a:r>
              <a:rPr lang="en-US" dirty="0">
                <a:latin typeface="+mj-lt"/>
                <a:cs typeface="Courier New" pitchFamily="49" charset="0"/>
              </a:rPr>
              <a:t>Define methods to send same message to the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Point</a:t>
            </a:r>
          </a:p>
          <a:p>
            <a:pPr lvl="1"/>
            <a:r>
              <a:rPr lang="en-US" dirty="0">
                <a:latin typeface="+mj-lt"/>
                <a:cs typeface="Courier New" pitchFamily="49" charset="0"/>
              </a:rPr>
              <a:t>This is called object composition; expresses a "has a" relationship.</a:t>
            </a:r>
          </a:p>
          <a:p>
            <a:pPr lvl="1"/>
            <a:r>
              <a:rPr lang="en-US" dirty="0">
                <a:latin typeface="+mj-lt"/>
                <a:cs typeface="Courier New" pitchFamily="49" charset="0"/>
              </a:rPr>
              <a:t>But for 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ColorPoint</a:t>
            </a:r>
            <a:r>
              <a:rPr lang="en-US" dirty="0">
                <a:latin typeface="+mj-lt"/>
                <a:cs typeface="Courier New" pitchFamily="49" charset="0"/>
              </a:rPr>
              <a:t>, </a:t>
            </a:r>
            <a:r>
              <a:rPr lang="en-US" dirty="0" err="1">
                <a:latin typeface="+mj-lt"/>
                <a:cs typeface="Courier New" pitchFamily="49" charset="0"/>
              </a:rPr>
              <a:t>subclassing</a:t>
            </a:r>
            <a:r>
              <a:rPr lang="en-US" dirty="0">
                <a:latin typeface="+mj-lt"/>
                <a:cs typeface="Courier New" pitchFamily="49" charset="0"/>
              </a:rPr>
              <a:t> makes sense: less work and can use a 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ColorPoint</a:t>
            </a:r>
            <a:r>
              <a:rPr lang="en-US" dirty="0">
                <a:latin typeface="+mj-lt"/>
                <a:cs typeface="Courier New" pitchFamily="49" charset="0"/>
              </a:rPr>
              <a:t> wherever code expects a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Point</a:t>
            </a:r>
          </a:p>
          <a:p>
            <a:pPr lvl="1"/>
            <a:endParaRPr lang="en-US" dirty="0">
              <a:latin typeface="+mj-lt"/>
              <a:cs typeface="Courier New" pitchFamily="49" charset="0"/>
            </a:endParaRPr>
          </a:p>
          <a:p>
            <a:endParaRPr lang="en-US" dirty="0">
              <a:latin typeface="+mj-lt"/>
              <a:cs typeface="Courier New" pitchFamily="49" charset="0"/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762000" y="3810000"/>
            <a:ext cx="7620000" cy="22098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public class 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</a:rPr>
              <a:t>ColorPoint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 {</a:t>
            </a:r>
          </a:p>
          <a:p>
            <a:pPr marL="342900" indent="-342900">
              <a:lnSpc>
                <a:spcPct val="90000"/>
              </a:lnSpc>
              <a:spcBef>
                <a:spcPts val="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  private Point point;</a:t>
            </a:r>
          </a:p>
          <a:p>
            <a:pPr marL="342900" indent="-342900">
              <a:lnSpc>
                <a:spcPct val="90000"/>
              </a:lnSpc>
              <a:spcBef>
                <a:spcPts val="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  private Color color;</a:t>
            </a:r>
          </a:p>
          <a:p>
            <a:pPr marL="342900" indent="-342900">
              <a:lnSpc>
                <a:spcPct val="90000"/>
              </a:lnSpc>
              <a:spcBef>
                <a:spcPts val="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  public 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</a:rPr>
              <a:t>setX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(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</a:rPr>
              <a:t>int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 x) { 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</a:rPr>
              <a:t>point.setX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(x); }</a:t>
            </a:r>
          </a:p>
          <a:p>
            <a:pPr marL="342900" indent="-342900">
              <a:lnSpc>
                <a:spcPct val="90000"/>
              </a:lnSpc>
              <a:spcBef>
                <a:spcPts val="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  …</a:t>
            </a:r>
          </a:p>
          <a:p>
            <a:pPr marL="342900" indent="-342900">
              <a:lnSpc>
                <a:spcPct val="90000"/>
              </a:lnSpc>
              <a:spcBef>
                <a:spcPts val="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52746034"/>
      </p:ext>
    </p:extLst>
  </p:cSld>
  <p:clrMapOvr>
    <a:masterClrMapping/>
  </p:clrMapOvr>
  <p:transition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Is-a </a:t>
            </a:r>
            <a:r>
              <a:rPr lang="en-US" dirty="0" err="1"/>
              <a:t>vs</a:t>
            </a:r>
            <a:r>
              <a:rPr lang="en-US" dirty="0"/>
              <a:t> has-a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OO beginners tend to overuse inheritance (the is-a relationship).</a:t>
            </a:r>
          </a:p>
          <a:p>
            <a:endParaRPr lang="en-US" dirty="0"/>
          </a:p>
          <a:p>
            <a:r>
              <a:rPr lang="en-US" dirty="0"/>
              <a:t>OO inheritance is notoriously tricky to get right sometimes (e.g., writing methods that test for equality)</a:t>
            </a:r>
          </a:p>
          <a:p>
            <a:pPr lvl="1"/>
            <a:r>
              <a:rPr lang="en-US" dirty="0" err="1"/>
              <a:t>boolean</a:t>
            </a:r>
            <a:r>
              <a:rPr lang="en-US" dirty="0"/>
              <a:t> equals(Point a, Point b)</a:t>
            </a:r>
          </a:p>
          <a:p>
            <a:pPr lvl="1"/>
            <a:r>
              <a:rPr lang="en-US" dirty="0"/>
              <a:t>What if a &amp; b can be Points or </a:t>
            </a:r>
            <a:r>
              <a:rPr lang="en-US" dirty="0" err="1"/>
              <a:t>ColorPoints</a:t>
            </a:r>
            <a:r>
              <a:rPr lang="en-US" dirty="0"/>
              <a:t>?</a:t>
            </a:r>
          </a:p>
          <a:p>
            <a:pPr lvl="1"/>
            <a:endParaRPr lang="en-US" dirty="0"/>
          </a:p>
          <a:p>
            <a:r>
              <a:rPr lang="en-US" dirty="0"/>
              <a:t>Many real-world relationships can be expressed using is-a or has-a, even if the most natural way seems to be is-a.</a:t>
            </a:r>
          </a:p>
          <a:p>
            <a:pPr lvl="1"/>
            <a:r>
              <a:rPr lang="en-US" dirty="0" err="1"/>
              <a:t>ColorPoint</a:t>
            </a:r>
            <a:r>
              <a:rPr lang="en-US" dirty="0"/>
              <a:t> could be written using object composition.</a:t>
            </a:r>
          </a:p>
        </p:txBody>
      </p:sp>
    </p:spTree>
    <p:extLst>
      <p:ext uri="{BB962C8B-B14F-4D97-AF65-F5344CB8AC3E}">
        <p14:creationId xmlns:p14="http://schemas.microsoft.com/office/powerpoint/2010/main" val="1957499984"/>
      </p:ext>
    </p:extLst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Circle and ellipse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should the relationship be between a Circle class and an Ellipse class?</a:t>
            </a:r>
          </a:p>
        </p:txBody>
      </p:sp>
    </p:spTree>
    <p:extLst>
      <p:ext uri="{BB962C8B-B14F-4D97-AF65-F5344CB8AC3E}">
        <p14:creationId xmlns:p14="http://schemas.microsoft.com/office/powerpoint/2010/main" val="252759048"/>
      </p:ext>
    </p:extLst>
  </p:cSld>
  <p:clrMapOvr>
    <a:masterClrMapping/>
  </p:clrMapOvr>
  <p:transition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Circle and ellipse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Circles are specific types of ellipses, so a Circle </a:t>
            </a:r>
            <a:r>
              <a:rPr lang="en-US" b="1" dirty="0"/>
              <a:t>is-a</a:t>
            </a:r>
            <a:r>
              <a:rPr lang="en-US" dirty="0"/>
              <a:t> Ellipse.</a:t>
            </a:r>
          </a:p>
          <a:p>
            <a:pPr marL="0" indent="0">
              <a:buNone/>
            </a:pP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public class Ellipse { 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  private </a:t>
            </a:r>
            <a:r>
              <a:rPr lang="en-US" dirty="0" err="1">
                <a:latin typeface="Courier"/>
                <a:cs typeface="Courier"/>
              </a:rPr>
              <a:t>int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radiusX</a:t>
            </a:r>
            <a:r>
              <a:rPr lang="en-US" dirty="0">
                <a:latin typeface="Courier"/>
                <a:cs typeface="Courier"/>
              </a:rPr>
              <a:t>, </a:t>
            </a:r>
            <a:r>
              <a:rPr lang="en-US" dirty="0" err="1">
                <a:latin typeface="Courier"/>
                <a:cs typeface="Courier"/>
              </a:rPr>
              <a:t>int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radiusY</a:t>
            </a:r>
            <a:r>
              <a:rPr lang="en-US" dirty="0">
                <a:latin typeface="Courier"/>
                <a:cs typeface="Courier"/>
              </a:rPr>
              <a:t>; 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  public void </a:t>
            </a:r>
            <a:r>
              <a:rPr lang="en-US" dirty="0" err="1">
                <a:latin typeface="Courier"/>
                <a:cs typeface="Courier"/>
              </a:rPr>
              <a:t>setRadiusX</a:t>
            </a:r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int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rx</a:t>
            </a:r>
            <a:r>
              <a:rPr lang="en-US" dirty="0">
                <a:latin typeface="Courier"/>
                <a:cs typeface="Courier"/>
              </a:rPr>
              <a:t>) { </a:t>
            </a:r>
            <a:r>
              <a:rPr lang="en-US" dirty="0" err="1">
                <a:latin typeface="Courier"/>
                <a:cs typeface="Courier"/>
              </a:rPr>
              <a:t>radiusX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dirty="0" err="1">
                <a:latin typeface="Courier"/>
                <a:cs typeface="Courier"/>
              </a:rPr>
              <a:t>rx</a:t>
            </a:r>
            <a:r>
              <a:rPr lang="en-US" dirty="0">
                <a:latin typeface="Courier"/>
                <a:cs typeface="Courier"/>
              </a:rPr>
              <a:t>; }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  public void </a:t>
            </a:r>
            <a:r>
              <a:rPr lang="en-US" dirty="0" err="1">
                <a:latin typeface="Courier"/>
                <a:cs typeface="Courier"/>
              </a:rPr>
              <a:t>setRadiusX</a:t>
            </a:r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int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rx</a:t>
            </a:r>
            <a:r>
              <a:rPr lang="en-US" dirty="0">
                <a:latin typeface="Courier"/>
                <a:cs typeface="Courier"/>
              </a:rPr>
              <a:t>) { </a:t>
            </a:r>
            <a:r>
              <a:rPr lang="en-US" dirty="0" err="1">
                <a:latin typeface="Courier"/>
                <a:cs typeface="Courier"/>
              </a:rPr>
              <a:t>radiusY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dirty="0" err="1">
                <a:latin typeface="Courier"/>
                <a:cs typeface="Courier"/>
              </a:rPr>
              <a:t>ry</a:t>
            </a:r>
            <a:r>
              <a:rPr lang="en-US" dirty="0">
                <a:latin typeface="Courier"/>
                <a:cs typeface="Courier"/>
              </a:rPr>
              <a:t>; }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  public </a:t>
            </a:r>
            <a:r>
              <a:rPr lang="en-US" dirty="0" err="1">
                <a:latin typeface="Courier"/>
                <a:cs typeface="Courier"/>
              </a:rPr>
              <a:t>int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getRadiusX</a:t>
            </a:r>
            <a:r>
              <a:rPr lang="en-US" dirty="0">
                <a:latin typeface="Courier"/>
                <a:cs typeface="Courier"/>
              </a:rPr>
              <a:t>() { return </a:t>
            </a:r>
            <a:r>
              <a:rPr lang="en-US" dirty="0" err="1">
                <a:latin typeface="Courier"/>
                <a:cs typeface="Courier"/>
              </a:rPr>
              <a:t>radiusX</a:t>
            </a:r>
            <a:r>
              <a:rPr lang="en-US" dirty="0">
                <a:latin typeface="Courier"/>
                <a:cs typeface="Courier"/>
              </a:rPr>
              <a:t>; }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  public </a:t>
            </a:r>
            <a:r>
              <a:rPr lang="en-US" dirty="0" err="1">
                <a:latin typeface="Courier"/>
                <a:cs typeface="Courier"/>
              </a:rPr>
              <a:t>int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getRadiusY</a:t>
            </a:r>
            <a:r>
              <a:rPr lang="en-US" dirty="0">
                <a:latin typeface="Courier"/>
                <a:cs typeface="Courier"/>
              </a:rPr>
              <a:t>() { return </a:t>
            </a:r>
            <a:r>
              <a:rPr lang="en-US" dirty="0" err="1">
                <a:latin typeface="Courier"/>
                <a:cs typeface="Courier"/>
              </a:rPr>
              <a:t>radiusY</a:t>
            </a:r>
            <a:r>
              <a:rPr lang="en-US" dirty="0">
                <a:latin typeface="Courier"/>
                <a:cs typeface="Courier"/>
              </a:rPr>
              <a:t>; }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}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public class Circle extends Ellipse {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  … 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665970"/>
      </p:ext>
    </p:extLst>
  </p:cSld>
  <p:clrMapOvr>
    <a:masterClrMapping/>
  </p:clrMapOvr>
  <p:transition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Circle and ellipse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Circles are specific types of ellipses, so a Circle </a:t>
            </a:r>
            <a:r>
              <a:rPr lang="en-US" b="1" dirty="0"/>
              <a:t>is-a</a:t>
            </a:r>
            <a:r>
              <a:rPr lang="en-US" dirty="0"/>
              <a:t> Ellipse.</a:t>
            </a:r>
          </a:p>
          <a:p>
            <a:endParaRPr lang="en-US" dirty="0"/>
          </a:p>
          <a:p>
            <a:r>
              <a:rPr lang="en-US" dirty="0"/>
              <a:t>But now Circle has a </a:t>
            </a:r>
            <a:r>
              <a:rPr lang="en-US" dirty="0" err="1"/>
              <a:t>setRadiusX</a:t>
            </a:r>
            <a:r>
              <a:rPr lang="en-US" dirty="0"/>
              <a:t>() method.</a:t>
            </a:r>
          </a:p>
          <a:p>
            <a:endParaRPr lang="en-US" dirty="0"/>
          </a:p>
          <a:p>
            <a:r>
              <a:rPr lang="en-US" dirty="0"/>
              <a:t>Furthermore, what would that method's implementation look like?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979150"/>
      </p:ext>
    </p:extLst>
  </p:cSld>
  <p:clrMapOvr>
    <a:masterClrMapping/>
  </p:clrMapOvr>
  <p:transition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Circle and ellipse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Different solution: make Ellipse a subclass of Circle.</a:t>
            </a:r>
          </a:p>
          <a:p>
            <a:pPr lvl="1"/>
            <a:r>
              <a:rPr lang="en-US" dirty="0"/>
              <a:t>"An Ellipse is a Circle with an extra radius field."</a:t>
            </a:r>
          </a:p>
          <a:p>
            <a:pPr marL="0" indent="0">
              <a:buNone/>
            </a:pP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public class Circle { 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  private </a:t>
            </a:r>
            <a:r>
              <a:rPr lang="en-US" dirty="0" err="1">
                <a:latin typeface="Courier"/>
                <a:cs typeface="Courier"/>
              </a:rPr>
              <a:t>int</a:t>
            </a:r>
            <a:r>
              <a:rPr lang="en-US" dirty="0">
                <a:latin typeface="Courier"/>
                <a:cs typeface="Courier"/>
              </a:rPr>
              <a:t> radius; 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  public void </a:t>
            </a:r>
            <a:r>
              <a:rPr lang="en-US" dirty="0" err="1">
                <a:latin typeface="Courier"/>
                <a:cs typeface="Courier"/>
              </a:rPr>
              <a:t>setRadius</a:t>
            </a:r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int</a:t>
            </a:r>
            <a:r>
              <a:rPr lang="en-US" dirty="0">
                <a:latin typeface="Courier"/>
                <a:cs typeface="Courier"/>
              </a:rPr>
              <a:t> r) { radius = r; }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  public </a:t>
            </a:r>
            <a:r>
              <a:rPr lang="en-US" dirty="0" err="1">
                <a:latin typeface="Courier"/>
                <a:cs typeface="Courier"/>
              </a:rPr>
              <a:t>int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getRadius</a:t>
            </a:r>
            <a:r>
              <a:rPr lang="en-US" dirty="0">
                <a:latin typeface="Courier"/>
                <a:cs typeface="Courier"/>
              </a:rPr>
              <a:t>() { return radius; }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}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public class Ellipse extends Circle {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  private </a:t>
            </a:r>
            <a:r>
              <a:rPr lang="en-US" dirty="0" err="1">
                <a:latin typeface="Courier"/>
                <a:cs typeface="Courier"/>
              </a:rPr>
              <a:t>int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radiusY</a:t>
            </a:r>
            <a:r>
              <a:rPr lang="en-US" dirty="0">
                <a:latin typeface="Courier"/>
                <a:cs typeface="Courier"/>
              </a:rPr>
              <a:t>; 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  // assume existing radius is for X dimension.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}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6493097"/>
      </p:ext>
    </p:extLst>
  </p:cSld>
  <p:clrMapOvr>
    <a:masterClrMapping/>
  </p:clrMapOvr>
  <p:transition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Circle and ellipse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Different solution: make Ellipse a subclass of Circle.</a:t>
            </a:r>
          </a:p>
          <a:p>
            <a:pPr lvl="1"/>
            <a:r>
              <a:rPr lang="en-US" dirty="0"/>
              <a:t>"An Ellipse is a Circle with an extra radius field."</a:t>
            </a:r>
          </a:p>
          <a:p>
            <a:pPr lvl="1"/>
            <a:endParaRPr lang="en-US" dirty="0"/>
          </a:p>
          <a:p>
            <a:r>
              <a:rPr lang="en-US" dirty="0"/>
              <a:t>Just as many problems here:</a:t>
            </a:r>
            <a:br>
              <a:rPr lang="en-US" dirty="0"/>
            </a:br>
            <a:endParaRPr lang="en-US" dirty="0"/>
          </a:p>
          <a:p>
            <a:r>
              <a:rPr lang="en-US" dirty="0"/>
              <a:t>What does it mean when an Ellipse calls Circle's </a:t>
            </a:r>
            <a:r>
              <a:rPr lang="en-US" dirty="0" err="1"/>
              <a:t>setRadius</a:t>
            </a:r>
            <a:r>
              <a:rPr lang="en-US" dirty="0"/>
              <a:t> or </a:t>
            </a:r>
            <a:r>
              <a:rPr lang="en-US" dirty="0" err="1"/>
              <a:t>getRadius</a:t>
            </a:r>
            <a:r>
              <a:rPr lang="en-US" dirty="0"/>
              <a:t> method (which radius?)</a:t>
            </a:r>
          </a:p>
        </p:txBody>
      </p:sp>
    </p:spTree>
    <p:extLst>
      <p:ext uri="{BB962C8B-B14F-4D97-AF65-F5344CB8AC3E}">
        <p14:creationId xmlns:p14="http://schemas.microsoft.com/office/powerpoint/2010/main" val="1524810994"/>
      </p:ext>
    </p:extLst>
  </p:cSld>
  <p:clrMapOvr>
    <a:masterClrMapping/>
  </p:clrMapOvr>
  <p:transition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solution: Immutability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 Circle inherit from Ellipse and eliminate </a:t>
            </a:r>
            <a:r>
              <a:rPr lang="en-US" dirty="0" err="1"/>
              <a:t>mutator</a:t>
            </a:r>
            <a:r>
              <a:rPr lang="en-US" dirty="0"/>
              <a:t> methods.</a:t>
            </a:r>
          </a:p>
          <a:p>
            <a:pPr marL="0" indent="0">
              <a:buNone/>
            </a:pP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public class Ellipse { 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  private </a:t>
            </a:r>
            <a:r>
              <a:rPr lang="en-US" dirty="0" err="1">
                <a:latin typeface="Courier"/>
                <a:cs typeface="Courier"/>
              </a:rPr>
              <a:t>int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radiusX</a:t>
            </a:r>
            <a:r>
              <a:rPr lang="en-US" dirty="0">
                <a:latin typeface="Courier"/>
                <a:cs typeface="Courier"/>
              </a:rPr>
              <a:t>, </a:t>
            </a:r>
            <a:r>
              <a:rPr lang="en-US" dirty="0" err="1">
                <a:latin typeface="Courier"/>
                <a:cs typeface="Courier"/>
              </a:rPr>
              <a:t>int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radiusY</a:t>
            </a:r>
            <a:r>
              <a:rPr lang="en-US" dirty="0">
                <a:latin typeface="Courier"/>
                <a:cs typeface="Courier"/>
              </a:rPr>
              <a:t>; 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  public </a:t>
            </a:r>
            <a:r>
              <a:rPr lang="en-US" dirty="0" err="1">
                <a:latin typeface="Courier"/>
                <a:cs typeface="Courier"/>
              </a:rPr>
              <a:t>int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getRadiusX</a:t>
            </a:r>
            <a:r>
              <a:rPr lang="en-US" dirty="0">
                <a:latin typeface="Courier"/>
                <a:cs typeface="Courier"/>
              </a:rPr>
              <a:t>() { return </a:t>
            </a:r>
            <a:r>
              <a:rPr lang="en-US" dirty="0" err="1">
                <a:latin typeface="Courier"/>
                <a:cs typeface="Courier"/>
              </a:rPr>
              <a:t>radiusX</a:t>
            </a:r>
            <a:r>
              <a:rPr lang="en-US" dirty="0">
                <a:latin typeface="Courier"/>
                <a:cs typeface="Courier"/>
              </a:rPr>
              <a:t>; }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  public </a:t>
            </a:r>
            <a:r>
              <a:rPr lang="en-US" dirty="0" err="1">
                <a:latin typeface="Courier"/>
                <a:cs typeface="Courier"/>
              </a:rPr>
              <a:t>int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getRadiusY</a:t>
            </a:r>
            <a:r>
              <a:rPr lang="en-US" dirty="0">
                <a:latin typeface="Courier"/>
                <a:cs typeface="Courier"/>
              </a:rPr>
              <a:t>() { return </a:t>
            </a:r>
            <a:r>
              <a:rPr lang="en-US" dirty="0" err="1">
                <a:latin typeface="Courier"/>
                <a:cs typeface="Courier"/>
              </a:rPr>
              <a:t>radiusY</a:t>
            </a:r>
            <a:r>
              <a:rPr lang="en-US" dirty="0">
                <a:latin typeface="Courier"/>
                <a:cs typeface="Courier"/>
              </a:rPr>
              <a:t>; }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}</a:t>
            </a:r>
          </a:p>
          <a:p>
            <a:pPr marL="0" indent="0">
              <a:buNone/>
            </a:pP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public class Circle extends Ellipse { … }</a:t>
            </a:r>
          </a:p>
          <a:p>
            <a:endParaRPr lang="en-US" dirty="0">
              <a:latin typeface="Arial"/>
              <a:cs typeface="Arial"/>
            </a:endParaRPr>
          </a:p>
          <a:p>
            <a:r>
              <a:rPr lang="en-US" dirty="0">
                <a:latin typeface="Arial"/>
                <a:cs typeface="Arial"/>
              </a:rPr>
              <a:t>Circle still has two radius accessor methods.</a:t>
            </a:r>
          </a:p>
          <a:p>
            <a:r>
              <a:rPr lang="en-US" dirty="0">
                <a:latin typeface="Arial"/>
                <a:cs typeface="Arial"/>
              </a:rPr>
              <a:t>As long as Circle's constructor forces </a:t>
            </a:r>
            <a:r>
              <a:rPr lang="en-US" dirty="0" err="1">
                <a:latin typeface="Arial"/>
                <a:cs typeface="Arial"/>
              </a:rPr>
              <a:t>radiusX</a:t>
            </a:r>
            <a:r>
              <a:rPr lang="en-US" dirty="0">
                <a:latin typeface="Arial"/>
                <a:cs typeface="Arial"/>
              </a:rPr>
              <a:t> = </a:t>
            </a:r>
            <a:r>
              <a:rPr lang="en-US" dirty="0" err="1">
                <a:latin typeface="Arial"/>
                <a:cs typeface="Arial"/>
              </a:rPr>
              <a:t>radiusY</a:t>
            </a:r>
            <a:r>
              <a:rPr lang="en-US" dirty="0">
                <a:latin typeface="Arial"/>
                <a:cs typeface="Arial"/>
              </a:rPr>
              <a:t>, there's no way to violate that constraint later.</a:t>
            </a:r>
          </a:p>
        </p:txBody>
      </p:sp>
    </p:spTree>
    <p:extLst>
      <p:ext uri="{BB962C8B-B14F-4D97-AF65-F5344CB8AC3E}">
        <p14:creationId xmlns:p14="http://schemas.microsoft.com/office/powerpoint/2010/main" val="1576016507"/>
      </p:ext>
    </p:extLst>
  </p:cSld>
  <p:clrMapOvr>
    <a:masterClrMapping/>
  </p:clrMapOvr>
  <p:transition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solutions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Let Circle and Ellipse inherit from some common superclass (rather than one from the other).</a:t>
            </a:r>
          </a:p>
          <a:p>
            <a:endParaRPr lang="en-US" dirty="0">
              <a:latin typeface="Arial"/>
              <a:cs typeface="Arial"/>
            </a:endParaRPr>
          </a:p>
          <a:p>
            <a:r>
              <a:rPr lang="en-US" dirty="0">
                <a:latin typeface="Arial"/>
                <a:cs typeface="Arial"/>
              </a:rPr>
              <a:t>Let </a:t>
            </a:r>
            <a:r>
              <a:rPr lang="en-US" dirty="0" err="1">
                <a:latin typeface="Arial"/>
                <a:cs typeface="Arial"/>
              </a:rPr>
              <a:t>setRadiusX</a:t>
            </a:r>
            <a:r>
              <a:rPr lang="en-US" dirty="0">
                <a:latin typeface="Arial"/>
                <a:cs typeface="Arial"/>
              </a:rPr>
              <a:t>() return success or failure.</a:t>
            </a:r>
          </a:p>
          <a:p>
            <a:endParaRPr lang="en-US" dirty="0">
              <a:latin typeface="Arial"/>
              <a:cs typeface="Arial"/>
            </a:endParaRPr>
          </a:p>
          <a:p>
            <a:r>
              <a:rPr lang="en-US" dirty="0">
                <a:latin typeface="Arial"/>
                <a:cs typeface="Arial"/>
              </a:rPr>
              <a:t>Drop inheritance entirely.</a:t>
            </a:r>
          </a:p>
          <a:p>
            <a:endParaRPr lang="en-US" dirty="0">
              <a:latin typeface="Arial"/>
              <a:cs typeface="Arial"/>
            </a:endParaRPr>
          </a:p>
          <a:p>
            <a:r>
              <a:rPr lang="en-US" dirty="0">
                <a:latin typeface="Arial"/>
                <a:cs typeface="Arial"/>
              </a:rPr>
              <a:t>Drop Circle; let users (manually) handle circles as instances of Ellipse.</a:t>
            </a:r>
          </a:p>
        </p:txBody>
      </p:sp>
    </p:spTree>
    <p:extLst>
      <p:ext uri="{BB962C8B-B14F-4D97-AF65-F5344CB8AC3E}">
        <p14:creationId xmlns:p14="http://schemas.microsoft.com/office/powerpoint/2010/main" val="1046131051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We will use Java version 8.</a:t>
            </a:r>
            <a:br>
              <a:rPr lang="en-US" dirty="0"/>
            </a:br>
            <a:endParaRPr lang="en-US" dirty="0"/>
          </a:p>
          <a:p>
            <a:pPr lvl="1"/>
            <a:r>
              <a:rPr lang="en-US" dirty="0"/>
              <a:t>Though probably most of the code I will show is compatible back to Java 6 and 7.</a:t>
            </a:r>
            <a:br>
              <a:rPr lang="en-US" dirty="0"/>
            </a:br>
            <a:endParaRPr lang="en-US" dirty="0"/>
          </a:p>
          <a:p>
            <a:pPr lvl="1"/>
            <a:r>
              <a:rPr lang="en-US" dirty="0"/>
              <a:t>Java 9 was just released about six weeks ago.</a:t>
            </a:r>
            <a:br>
              <a:rPr lang="en-US" dirty="0"/>
            </a:br>
            <a:endParaRPr lang="en-US" dirty="0"/>
          </a:p>
          <a:p>
            <a:r>
              <a:rPr lang="en-US" dirty="0"/>
              <a:t>Many powerful IDEs out there.</a:t>
            </a:r>
            <a:br>
              <a:rPr lang="en-US" dirty="0"/>
            </a:br>
            <a:endParaRPr lang="en-US" dirty="0"/>
          </a:p>
          <a:p>
            <a:pPr lvl="1"/>
            <a:r>
              <a:rPr lang="en-US" dirty="0"/>
              <a:t>I will be using an IDE called NetBeans, which is free.</a:t>
            </a:r>
            <a:br>
              <a:rPr lang="en-US" dirty="0"/>
            </a:br>
            <a:endParaRPr lang="en-US" dirty="0"/>
          </a:p>
          <a:p>
            <a:pPr lvl="1"/>
            <a:r>
              <a:rPr lang="en-US" dirty="0"/>
              <a:t>Installation instructions will be on the class webpage.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1669276"/>
      </p:ext>
    </p:extLst>
  </p:cSld>
  <p:clrMapOvr>
    <a:masterClrMapping/>
  </p:clrMapOvr>
  <p:transition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inheritance really is for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Inheritance gets you into trouble when it seems like the relationship is "is-a," but it actually is "is-a-restricted-version-of."</a:t>
            </a:r>
          </a:p>
          <a:p>
            <a:pPr lvl="1"/>
            <a:r>
              <a:rPr lang="en-US" dirty="0"/>
              <a:t>Circle and Ellipse</a:t>
            </a:r>
          </a:p>
          <a:p>
            <a:pPr lvl="1"/>
            <a:r>
              <a:rPr lang="en-US" dirty="0"/>
              <a:t>Person and Toddler</a:t>
            </a:r>
          </a:p>
          <a:p>
            <a:pPr lvl="2"/>
            <a:r>
              <a:rPr lang="en-US" dirty="0"/>
              <a:t>Certainly a Toddler is a Person.</a:t>
            </a:r>
          </a:p>
          <a:p>
            <a:pPr lvl="2"/>
            <a:r>
              <a:rPr lang="en-US" dirty="0"/>
              <a:t>But what if a Person has a method called walk(</a:t>
            </a:r>
            <a:r>
              <a:rPr lang="en-US" dirty="0" err="1"/>
              <a:t>int</a:t>
            </a:r>
            <a:r>
              <a:rPr lang="en-US" dirty="0"/>
              <a:t> distance).</a:t>
            </a:r>
          </a:p>
          <a:p>
            <a:pPr lvl="2"/>
            <a:r>
              <a:rPr lang="en-US" dirty="0"/>
              <a:t>Toddlers can't walk!</a:t>
            </a:r>
          </a:p>
          <a:p>
            <a:pPr lvl="2"/>
            <a:endParaRPr lang="en-US" dirty="0"/>
          </a:p>
          <a:p>
            <a:r>
              <a:rPr lang="en-US" dirty="0"/>
              <a:t>Inheritance should be used to add extra detail to a superclass (e.g., a Monkey is an Animal), not to restrict functionality.</a:t>
            </a:r>
          </a:p>
          <a:p>
            <a:pPr lvl="1"/>
            <a:r>
              <a:rPr lang="en-US" dirty="0" err="1"/>
              <a:t>ColorPoint</a:t>
            </a:r>
            <a:r>
              <a:rPr lang="en-US" dirty="0"/>
              <a:t> is (probably) fine to inherit from Point</a:t>
            </a:r>
          </a:p>
        </p:txBody>
      </p:sp>
    </p:spTree>
    <p:extLst>
      <p:ext uri="{BB962C8B-B14F-4D97-AF65-F5344CB8AC3E}">
        <p14:creationId xmlns:p14="http://schemas.microsoft.com/office/powerpoint/2010/main" val="875956168"/>
      </p:ext>
    </p:extLst>
  </p:cSld>
  <p:clrMapOvr>
    <a:masterClrMapping/>
  </p:clrMapOvr>
  <p:transition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Try this one out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want to declare a class </a:t>
            </a:r>
            <a:r>
              <a:rPr lang="en-US" dirty="0" err="1"/>
              <a:t>ThreeDPoint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Should this inherit from Point?</a:t>
            </a:r>
          </a:p>
          <a:p>
            <a:pPr lvl="1"/>
            <a:r>
              <a:rPr lang="en-US" dirty="0"/>
              <a:t>What are the pros and cons?</a:t>
            </a:r>
          </a:p>
        </p:txBody>
      </p:sp>
    </p:spTree>
    <p:extLst>
      <p:ext uri="{BB962C8B-B14F-4D97-AF65-F5344CB8AC3E}">
        <p14:creationId xmlns:p14="http://schemas.microsoft.com/office/powerpoint/2010/main" val="1194915391"/>
      </p:ext>
    </p:extLst>
  </p:cSld>
  <p:clrMapOvr>
    <a:masterClrMapping/>
  </p:clrMapOvr>
  <p:transition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Something different: Method overriding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OOP, a subclass may override a method from a superclass.</a:t>
            </a:r>
          </a:p>
          <a:p>
            <a:r>
              <a:rPr lang="en-US" dirty="0"/>
              <a:t>Just re-define the method in the subclass.</a:t>
            </a:r>
          </a:p>
        </p:txBody>
      </p:sp>
    </p:spTree>
    <p:extLst>
      <p:ext uri="{BB962C8B-B14F-4D97-AF65-F5344CB8AC3E}">
        <p14:creationId xmlns:p14="http://schemas.microsoft.com/office/powerpoint/2010/main" val="1823393440"/>
      </p:ext>
    </p:extLst>
  </p:cSld>
  <p:clrMapOvr>
    <a:masterClrMapping/>
  </p:clrMapOvr>
  <p:transition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52400"/>
            <a:ext cx="8534400" cy="59436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In C++, what does this do?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class Base { 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  public: </a:t>
            </a:r>
            <a:r>
              <a:rPr lang="en-US" dirty="0" err="1">
                <a:latin typeface="Courier"/>
                <a:cs typeface="Courier"/>
              </a:rPr>
              <a:t>int</a:t>
            </a:r>
            <a:r>
              <a:rPr lang="en-US" dirty="0">
                <a:latin typeface="Courier"/>
                <a:cs typeface="Courier"/>
              </a:rPr>
              <a:t> f() { return 1; } };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class Derived: public Base {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  public: </a:t>
            </a:r>
            <a:r>
              <a:rPr lang="en-US" dirty="0" err="1">
                <a:latin typeface="Courier"/>
                <a:cs typeface="Courier"/>
              </a:rPr>
              <a:t>int</a:t>
            </a:r>
            <a:r>
              <a:rPr lang="en-US" dirty="0">
                <a:latin typeface="Courier"/>
                <a:cs typeface="Courier"/>
              </a:rPr>
              <a:t> f() { return 2; } };</a:t>
            </a:r>
          </a:p>
          <a:p>
            <a:pPr marL="0" indent="0">
              <a:buNone/>
            </a:pPr>
            <a:endParaRPr lang="en-US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dirty="0" err="1">
                <a:latin typeface="Courier"/>
                <a:cs typeface="Courier"/>
              </a:rPr>
              <a:t>int</a:t>
            </a:r>
            <a:r>
              <a:rPr lang="en-US" dirty="0">
                <a:latin typeface="Courier"/>
                <a:cs typeface="Courier"/>
              </a:rPr>
              <a:t> main() {  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  Base b;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  Derived d;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cout</a:t>
            </a:r>
            <a:r>
              <a:rPr lang="en-US" dirty="0">
                <a:latin typeface="Courier"/>
                <a:cs typeface="Courier"/>
              </a:rPr>
              <a:t> &lt;&lt; </a:t>
            </a:r>
            <a:r>
              <a:rPr lang="en-US" dirty="0" err="1">
                <a:latin typeface="Courier"/>
                <a:cs typeface="Courier"/>
              </a:rPr>
              <a:t>b.f</a:t>
            </a:r>
            <a:r>
              <a:rPr lang="en-US" dirty="0">
                <a:latin typeface="Courier"/>
                <a:cs typeface="Courier"/>
              </a:rPr>
              <a:t>() &lt;&lt; </a:t>
            </a:r>
            <a:r>
              <a:rPr lang="en-US" dirty="0" err="1">
                <a:latin typeface="Courier"/>
                <a:cs typeface="Courier"/>
              </a:rPr>
              <a:t>endl</a:t>
            </a:r>
            <a:r>
              <a:rPr lang="en-US" dirty="0">
                <a:latin typeface="Courier"/>
                <a:cs typeface="Courier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cout</a:t>
            </a:r>
            <a:r>
              <a:rPr lang="en-US" dirty="0">
                <a:latin typeface="Courier"/>
                <a:cs typeface="Courier"/>
              </a:rPr>
              <a:t> &lt;&lt; </a:t>
            </a:r>
            <a:r>
              <a:rPr lang="en-US" dirty="0" err="1">
                <a:latin typeface="Courier"/>
                <a:cs typeface="Courier"/>
              </a:rPr>
              <a:t>d.f</a:t>
            </a:r>
            <a:r>
              <a:rPr lang="en-US" dirty="0">
                <a:latin typeface="Courier"/>
                <a:cs typeface="Courier"/>
              </a:rPr>
              <a:t>() &lt;&lt; </a:t>
            </a:r>
            <a:r>
              <a:rPr lang="en-US" dirty="0" err="1">
                <a:latin typeface="Courier"/>
                <a:cs typeface="Courier"/>
              </a:rPr>
              <a:t>endl</a:t>
            </a:r>
            <a:r>
              <a:rPr lang="en-US" dirty="0">
                <a:latin typeface="Courier"/>
                <a:cs typeface="Courier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  b = d;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cout</a:t>
            </a:r>
            <a:r>
              <a:rPr lang="en-US" dirty="0">
                <a:latin typeface="Courier"/>
                <a:cs typeface="Courier"/>
              </a:rPr>
              <a:t> &lt;&lt; </a:t>
            </a:r>
            <a:r>
              <a:rPr lang="en-US" dirty="0" err="1">
                <a:latin typeface="Courier"/>
                <a:cs typeface="Courier"/>
              </a:rPr>
              <a:t>b.f</a:t>
            </a:r>
            <a:r>
              <a:rPr lang="en-US" dirty="0">
                <a:latin typeface="Courier"/>
                <a:cs typeface="Courier"/>
              </a:rPr>
              <a:t>() &lt;&lt; </a:t>
            </a:r>
            <a:r>
              <a:rPr lang="en-US" dirty="0" err="1">
                <a:latin typeface="Courier"/>
                <a:cs typeface="Courier"/>
              </a:rPr>
              <a:t>endl</a:t>
            </a:r>
            <a:r>
              <a:rPr lang="en-US" dirty="0">
                <a:latin typeface="Courier"/>
                <a:cs typeface="Courier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  Base *b2 = &amp;d;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cout</a:t>
            </a:r>
            <a:r>
              <a:rPr lang="en-US" dirty="0">
                <a:latin typeface="Courier"/>
                <a:cs typeface="Courier"/>
              </a:rPr>
              <a:t> &lt;&lt; b2-&gt;f() &lt;&lt; </a:t>
            </a:r>
            <a:r>
              <a:rPr lang="en-US" dirty="0" err="1">
                <a:latin typeface="Courier"/>
                <a:cs typeface="Courier"/>
              </a:rPr>
              <a:t>endl</a:t>
            </a:r>
            <a:r>
              <a:rPr lang="en-US" dirty="0">
                <a:latin typeface="Courier"/>
                <a:cs typeface="Courier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}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1903390"/>
      </p:ext>
    </p:extLst>
  </p:cSld>
  <p:clrMapOvr>
    <a:masterClrMapping/>
  </p:clrMapOvr>
  <p:transition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/>
            <a:r>
              <a:rPr lang="en-US" i="0" dirty="0">
                <a:latin typeface="Courier"/>
                <a:cs typeface="Courier"/>
              </a:rPr>
              <a:t>Base *b2 = &amp;d;</a:t>
            </a:r>
            <a:br>
              <a:rPr lang="en-US" i="0" dirty="0">
                <a:latin typeface="Courier"/>
                <a:cs typeface="Courier"/>
              </a:rPr>
            </a:br>
            <a:r>
              <a:rPr lang="en-US" i="0" dirty="0">
                <a:latin typeface="Courier"/>
                <a:cs typeface="Courier"/>
              </a:rPr>
              <a:t>  </a:t>
            </a:r>
            <a:r>
              <a:rPr lang="en-US" i="0" dirty="0" err="1">
                <a:latin typeface="Courier"/>
                <a:cs typeface="Courier"/>
              </a:rPr>
              <a:t>cout</a:t>
            </a:r>
            <a:r>
              <a:rPr lang="en-US" i="0" dirty="0">
                <a:latin typeface="Courier"/>
                <a:cs typeface="Courier"/>
              </a:rPr>
              <a:t> &lt;&lt; b2-&gt;f() &lt;&lt; </a:t>
            </a:r>
            <a:r>
              <a:rPr lang="en-US" i="0" dirty="0" err="1">
                <a:latin typeface="Courier"/>
                <a:cs typeface="Courier"/>
              </a:rPr>
              <a:t>endl</a:t>
            </a:r>
            <a:r>
              <a:rPr lang="en-US" i="0" dirty="0">
                <a:latin typeface="Courier"/>
                <a:cs typeface="Courier"/>
              </a:rPr>
              <a:t>;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With a pointer to an object, a call to a method of that object calls the version of the method </a:t>
            </a:r>
            <a:r>
              <a:rPr lang="en-US" i="1" dirty="0"/>
              <a:t>specified by the type of the pointer</a:t>
            </a:r>
            <a:r>
              <a:rPr lang="en-US" dirty="0"/>
              <a:t>, not the type of the object being pointed to.</a:t>
            </a:r>
            <a:br>
              <a:rPr lang="en-US" dirty="0"/>
            </a:br>
            <a:endParaRPr lang="en-US" dirty="0"/>
          </a:p>
          <a:p>
            <a:r>
              <a:rPr lang="en-US" dirty="0"/>
              <a:t>Can be changed with the C++ keyword </a:t>
            </a:r>
            <a:r>
              <a:rPr lang="en-US" b="1" dirty="0">
                <a:latin typeface="Courier"/>
                <a:cs typeface="Courier"/>
              </a:rPr>
              <a:t>virtual</a:t>
            </a:r>
            <a:r>
              <a:rPr lang="en-US" dirty="0"/>
              <a:t>.</a:t>
            </a:r>
            <a:br>
              <a:rPr lang="en-US" dirty="0"/>
            </a:br>
            <a:br>
              <a:rPr lang="en-US" dirty="0"/>
            </a:br>
            <a:endParaRPr lang="en-US" dirty="0"/>
          </a:p>
          <a:p>
            <a:r>
              <a:rPr lang="en-US" dirty="0"/>
              <a:t>With a pointer to an object, a call to a virtual method of that object calls the version of the method </a:t>
            </a:r>
            <a:r>
              <a:rPr lang="en-US" i="1" dirty="0"/>
              <a:t>specified by the type of the object being pointed to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540980"/>
      </p:ext>
    </p:extLst>
  </p:cSld>
  <p:clrMapOvr>
    <a:masterClrMapping/>
  </p:clrMapOvr>
  <p:transition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52400"/>
            <a:ext cx="8534400" cy="59436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In C++, what does this do?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class Base { 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  public: </a:t>
            </a:r>
            <a:r>
              <a:rPr lang="en-US" b="1" dirty="0">
                <a:solidFill>
                  <a:srgbClr val="FF0000"/>
                </a:solidFill>
                <a:latin typeface="Courier"/>
                <a:cs typeface="Courier"/>
              </a:rPr>
              <a:t>virtual</a:t>
            </a:r>
            <a:r>
              <a:rPr lang="en-US" dirty="0">
                <a:solidFill>
                  <a:srgbClr val="FF0000"/>
                </a:solidFill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int</a:t>
            </a:r>
            <a:r>
              <a:rPr lang="en-US" dirty="0">
                <a:latin typeface="Courier"/>
                <a:cs typeface="Courier"/>
              </a:rPr>
              <a:t> f() { return 1; } };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class Derived: public Base {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  public: </a:t>
            </a:r>
            <a:r>
              <a:rPr lang="en-US" dirty="0" err="1">
                <a:latin typeface="Courier"/>
                <a:cs typeface="Courier"/>
              </a:rPr>
              <a:t>int</a:t>
            </a:r>
            <a:r>
              <a:rPr lang="en-US" dirty="0">
                <a:latin typeface="Courier"/>
                <a:cs typeface="Courier"/>
              </a:rPr>
              <a:t> f() { return 2; } };</a:t>
            </a:r>
          </a:p>
          <a:p>
            <a:pPr marL="0" indent="0">
              <a:buNone/>
            </a:pPr>
            <a:endParaRPr lang="en-US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dirty="0" err="1">
                <a:latin typeface="Courier"/>
                <a:cs typeface="Courier"/>
              </a:rPr>
              <a:t>int</a:t>
            </a:r>
            <a:r>
              <a:rPr lang="en-US" dirty="0">
                <a:latin typeface="Courier"/>
                <a:cs typeface="Courier"/>
              </a:rPr>
              <a:t> main() {  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  Base b;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  Derived d;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cout</a:t>
            </a:r>
            <a:r>
              <a:rPr lang="en-US" dirty="0">
                <a:latin typeface="Courier"/>
                <a:cs typeface="Courier"/>
              </a:rPr>
              <a:t> &lt;&lt; </a:t>
            </a:r>
            <a:r>
              <a:rPr lang="en-US" dirty="0" err="1">
                <a:latin typeface="Courier"/>
                <a:cs typeface="Courier"/>
              </a:rPr>
              <a:t>b.f</a:t>
            </a:r>
            <a:r>
              <a:rPr lang="en-US" dirty="0">
                <a:latin typeface="Courier"/>
                <a:cs typeface="Courier"/>
              </a:rPr>
              <a:t>() &lt;&lt; </a:t>
            </a:r>
            <a:r>
              <a:rPr lang="en-US" dirty="0" err="1">
                <a:latin typeface="Courier"/>
                <a:cs typeface="Courier"/>
              </a:rPr>
              <a:t>endl</a:t>
            </a:r>
            <a:r>
              <a:rPr lang="en-US" dirty="0">
                <a:latin typeface="Courier"/>
                <a:cs typeface="Courier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cout</a:t>
            </a:r>
            <a:r>
              <a:rPr lang="en-US" dirty="0">
                <a:latin typeface="Courier"/>
                <a:cs typeface="Courier"/>
              </a:rPr>
              <a:t> &lt;&lt; </a:t>
            </a:r>
            <a:r>
              <a:rPr lang="en-US" dirty="0" err="1">
                <a:latin typeface="Courier"/>
                <a:cs typeface="Courier"/>
              </a:rPr>
              <a:t>d.f</a:t>
            </a:r>
            <a:r>
              <a:rPr lang="en-US" dirty="0">
                <a:latin typeface="Courier"/>
                <a:cs typeface="Courier"/>
              </a:rPr>
              <a:t>() &lt;&lt; </a:t>
            </a:r>
            <a:r>
              <a:rPr lang="en-US" dirty="0" err="1">
                <a:latin typeface="Courier"/>
                <a:cs typeface="Courier"/>
              </a:rPr>
              <a:t>endl</a:t>
            </a:r>
            <a:r>
              <a:rPr lang="en-US" dirty="0">
                <a:latin typeface="Courier"/>
                <a:cs typeface="Courier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  b = d;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cout</a:t>
            </a:r>
            <a:r>
              <a:rPr lang="en-US" dirty="0">
                <a:latin typeface="Courier"/>
                <a:cs typeface="Courier"/>
              </a:rPr>
              <a:t> &lt;&lt; </a:t>
            </a:r>
            <a:r>
              <a:rPr lang="en-US" dirty="0" err="1">
                <a:latin typeface="Courier"/>
                <a:cs typeface="Courier"/>
              </a:rPr>
              <a:t>b.f</a:t>
            </a:r>
            <a:r>
              <a:rPr lang="en-US" dirty="0">
                <a:latin typeface="Courier"/>
                <a:cs typeface="Courier"/>
              </a:rPr>
              <a:t>() &lt;&lt; </a:t>
            </a:r>
            <a:r>
              <a:rPr lang="en-US" dirty="0" err="1">
                <a:latin typeface="Courier"/>
                <a:cs typeface="Courier"/>
              </a:rPr>
              <a:t>endl</a:t>
            </a:r>
            <a:r>
              <a:rPr lang="en-US" dirty="0">
                <a:latin typeface="Courier"/>
                <a:cs typeface="Courier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  Base *b2 = &amp;d;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cout</a:t>
            </a:r>
            <a:r>
              <a:rPr lang="en-US" dirty="0">
                <a:latin typeface="Courier"/>
                <a:cs typeface="Courier"/>
              </a:rPr>
              <a:t> &lt;&lt; b2-&gt;f() &lt;&lt; </a:t>
            </a:r>
            <a:r>
              <a:rPr lang="en-US" dirty="0" err="1">
                <a:latin typeface="Courier"/>
                <a:cs typeface="Courier"/>
              </a:rPr>
              <a:t>endl</a:t>
            </a:r>
            <a:r>
              <a:rPr lang="en-US" dirty="0">
                <a:latin typeface="Courier"/>
                <a:cs typeface="Courier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}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5135931"/>
      </p:ext>
    </p:extLst>
  </p:cSld>
  <p:clrMapOvr>
    <a:masterClrMapping/>
  </p:clrMapOvr>
  <p:transition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76200"/>
            <a:ext cx="8534400" cy="6019800"/>
          </a:xfrm>
        </p:spPr>
        <p:txBody>
          <a:bodyPr/>
          <a:lstStyle/>
          <a:p>
            <a:r>
              <a:rPr lang="en-US" dirty="0"/>
              <a:t>The key idea here is called </a:t>
            </a:r>
            <a:r>
              <a:rPr lang="en-US" b="1" i="1" dirty="0"/>
              <a:t>dynamic dispatch:</a:t>
            </a:r>
          </a:p>
          <a:p>
            <a:pPr lvl="1"/>
            <a:r>
              <a:rPr lang="en-US" dirty="0"/>
              <a:t>Selecting which implementation of a polymorphic operation to call at </a:t>
            </a:r>
            <a:r>
              <a:rPr lang="en-US" b="1" i="1" dirty="0"/>
              <a:t>run-time</a:t>
            </a:r>
            <a:r>
              <a:rPr lang="en-US" dirty="0"/>
              <a:t>, rather than </a:t>
            </a:r>
            <a:r>
              <a:rPr lang="en-US" b="1" i="1" dirty="0"/>
              <a:t>compile-time.</a:t>
            </a:r>
          </a:p>
          <a:p>
            <a:r>
              <a:rPr lang="en-US" dirty="0"/>
              <a:t>This is the opposite of what we've learned about lexical (static) scope:</a:t>
            </a:r>
          </a:p>
          <a:p>
            <a:pPr lvl="1"/>
            <a:r>
              <a:rPr lang="en-US" dirty="0"/>
              <a:t>In lexical scope, we always know at compile-time what variables will be referred to and what functions will be called.</a:t>
            </a:r>
          </a:p>
          <a:p>
            <a:r>
              <a:rPr lang="en-US" dirty="0"/>
              <a:t>With OOP, it is possible for a variable to refer to an object whose type is uncertain at compile time.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  Base b;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  Derived d;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  Base *b2 = </a:t>
            </a:r>
            <a:r>
              <a:rPr lang="en-US" dirty="0" err="1">
                <a:latin typeface="Courier"/>
                <a:cs typeface="Courier"/>
              </a:rPr>
              <a:t>nullptr</a:t>
            </a:r>
            <a:r>
              <a:rPr lang="en-US" dirty="0">
                <a:latin typeface="Courier"/>
                <a:cs typeface="Courier"/>
              </a:rPr>
              <a:t>;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  if (rand() &gt; 0.5))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    b2 = &amp;b;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  else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    b2 = &amp;d;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  b2-&gt;f();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3903843"/>
      </p:ext>
    </p:extLst>
  </p:cSld>
  <p:clrMapOvr>
    <a:masterClrMapping/>
  </p:clrMapOvr>
  <p:transition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 virtual 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Java, all methods are virtual.</a:t>
            </a:r>
          </a:p>
          <a:p>
            <a:pPr lvl="1"/>
            <a:r>
              <a:rPr lang="en-US" dirty="0"/>
              <a:t>This behavior cannot be changed.</a:t>
            </a:r>
          </a:p>
          <a:p>
            <a:pPr lvl="1"/>
            <a:r>
              <a:rPr lang="en-US" dirty="0"/>
              <a:t>If a subclass needs to call a superclass's version of an overridden method from a subclass, there is the </a:t>
            </a:r>
            <a:r>
              <a:rPr lang="en-US" b="1" dirty="0">
                <a:latin typeface="Courier"/>
                <a:cs typeface="Courier"/>
              </a:rPr>
              <a:t>super</a:t>
            </a:r>
            <a:r>
              <a:rPr lang="en-US" dirty="0"/>
              <a:t> keyword: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public class Base { 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  public </a:t>
            </a:r>
            <a:r>
              <a:rPr lang="en-US" dirty="0" err="1">
                <a:latin typeface="Courier"/>
                <a:cs typeface="Courier"/>
              </a:rPr>
              <a:t>int</a:t>
            </a:r>
            <a:r>
              <a:rPr lang="en-US" dirty="0">
                <a:latin typeface="Courier"/>
                <a:cs typeface="Courier"/>
              </a:rPr>
              <a:t> f() { return 1; } }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public class Derived extends Base {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  public </a:t>
            </a:r>
            <a:r>
              <a:rPr lang="en-US" dirty="0" err="1">
                <a:latin typeface="Courier"/>
                <a:cs typeface="Courier"/>
              </a:rPr>
              <a:t>int</a:t>
            </a:r>
            <a:r>
              <a:rPr lang="en-US" dirty="0">
                <a:latin typeface="Courier"/>
                <a:cs typeface="Courier"/>
              </a:rPr>
              <a:t> f() { return 2 + </a:t>
            </a:r>
            <a:r>
              <a:rPr lang="en-US" dirty="0" err="1">
                <a:latin typeface="Courier"/>
                <a:cs typeface="Courier"/>
              </a:rPr>
              <a:t>super.f</a:t>
            </a:r>
            <a:r>
              <a:rPr lang="en-US" dirty="0">
                <a:latin typeface="Courier"/>
                <a:cs typeface="Courier"/>
              </a:rPr>
              <a:t>(); } }</a:t>
            </a:r>
          </a:p>
          <a:p>
            <a:pPr marL="0" indent="0">
              <a:buNone/>
            </a:pPr>
            <a:endParaRPr lang="en-US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727332793"/>
      </p:ext>
    </p:extLst>
  </p:cSld>
  <p:clrMapOvr>
    <a:masterClrMapping/>
  </p:clrMapOvr>
  <p:transition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 virtual 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public class </a:t>
            </a:r>
            <a:r>
              <a:rPr lang="en-US" b="1" dirty="0" err="1">
                <a:latin typeface="Courier"/>
                <a:cs typeface="Courier"/>
              </a:rPr>
              <a:t>ThreeDPoint</a:t>
            </a:r>
            <a:r>
              <a:rPr lang="en-US" b="1" dirty="0">
                <a:latin typeface="Courier"/>
                <a:cs typeface="Courier"/>
              </a:rPr>
              <a:t> extends Point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{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private </a:t>
            </a:r>
            <a:r>
              <a:rPr lang="en-US" b="1" dirty="0" err="1">
                <a:latin typeface="Courier"/>
                <a:cs typeface="Courier"/>
              </a:rPr>
              <a:t>int</a:t>
            </a:r>
            <a:r>
              <a:rPr lang="en-US" b="1" dirty="0">
                <a:latin typeface="Courier"/>
                <a:cs typeface="Courier"/>
              </a:rPr>
              <a:t> z;</a:t>
            </a:r>
          </a:p>
          <a:p>
            <a:pPr marL="0" indent="0">
              <a:buNone/>
            </a:pPr>
            <a:endParaRPr lang="en-US" b="1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// override </a:t>
            </a:r>
            <a:r>
              <a:rPr lang="en-US" b="1" dirty="0" err="1">
                <a:latin typeface="Courier"/>
                <a:cs typeface="Courier"/>
              </a:rPr>
              <a:t>distFromOrigin</a:t>
            </a:r>
            <a:r>
              <a:rPr lang="en-US" b="1" dirty="0">
                <a:latin typeface="Courier"/>
                <a:cs typeface="Courier"/>
              </a:rPr>
              <a:t> in Point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public double </a:t>
            </a:r>
            <a:r>
              <a:rPr lang="en-US" b="1" dirty="0" err="1">
                <a:latin typeface="Courier"/>
                <a:cs typeface="Courier"/>
              </a:rPr>
              <a:t>distFromOrigin</a:t>
            </a:r>
            <a:r>
              <a:rPr lang="en-US" b="1" dirty="0">
                <a:latin typeface="Courier"/>
                <a:cs typeface="Courier"/>
              </a:rPr>
              <a:t>() {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  return </a:t>
            </a:r>
            <a:r>
              <a:rPr lang="en-US" b="1" dirty="0" err="1">
                <a:latin typeface="Courier"/>
                <a:cs typeface="Courier"/>
              </a:rPr>
              <a:t>Math.sqrt</a:t>
            </a:r>
            <a:r>
              <a:rPr lang="en-US" b="1" dirty="0">
                <a:latin typeface="Courier"/>
                <a:cs typeface="Courier"/>
              </a:rPr>
              <a:t>(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   </a:t>
            </a:r>
            <a:r>
              <a:rPr lang="en-US" b="1" dirty="0" err="1">
                <a:latin typeface="Courier"/>
                <a:cs typeface="Courier"/>
              </a:rPr>
              <a:t>getX</a:t>
            </a:r>
            <a:r>
              <a:rPr lang="en-US" b="1" dirty="0">
                <a:latin typeface="Courier"/>
                <a:cs typeface="Courier"/>
              </a:rPr>
              <a:t>()*</a:t>
            </a:r>
            <a:r>
              <a:rPr lang="en-US" b="1" dirty="0" err="1">
                <a:latin typeface="Courier"/>
                <a:cs typeface="Courier"/>
              </a:rPr>
              <a:t>getX</a:t>
            </a:r>
            <a:r>
              <a:rPr lang="en-US" b="1" dirty="0">
                <a:latin typeface="Courier"/>
                <a:cs typeface="Courier"/>
              </a:rPr>
              <a:t>() + </a:t>
            </a:r>
            <a:r>
              <a:rPr lang="en-US" b="1" dirty="0" err="1">
                <a:latin typeface="Courier"/>
                <a:cs typeface="Courier"/>
              </a:rPr>
              <a:t>getY</a:t>
            </a:r>
            <a:r>
              <a:rPr lang="en-US" b="1" dirty="0">
                <a:latin typeface="Courier"/>
                <a:cs typeface="Courier"/>
              </a:rPr>
              <a:t>()*</a:t>
            </a:r>
            <a:r>
              <a:rPr lang="en-US" b="1" dirty="0" err="1">
                <a:latin typeface="Courier"/>
                <a:cs typeface="Courier"/>
              </a:rPr>
              <a:t>getY</a:t>
            </a:r>
            <a:r>
              <a:rPr lang="en-US" b="1" dirty="0">
                <a:latin typeface="Courier"/>
                <a:cs typeface="Courier"/>
              </a:rPr>
              <a:t>() + z*z;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}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}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8311805"/>
      </p:ext>
    </p:extLst>
  </p:cSld>
  <p:clrMapOvr>
    <a:masterClrMapping/>
  </p:clrMapOvr>
  <p:transition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far…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With examples so far, objects are not so different from closures</a:t>
            </a:r>
          </a:p>
          <a:p>
            <a:pPr lvl="1"/>
            <a:r>
              <a:rPr lang="en-US" dirty="0"/>
              <a:t>Multiple methods rather than just "call me"</a:t>
            </a:r>
          </a:p>
          <a:p>
            <a:pPr lvl="1"/>
            <a:r>
              <a:rPr lang="en-US" dirty="0"/>
              <a:t>Explicit instance variables rather than whatever is environment where function is defined</a:t>
            </a:r>
          </a:p>
          <a:p>
            <a:pPr lvl="1"/>
            <a:r>
              <a:rPr lang="en-US" dirty="0"/>
              <a:t>Inheritance avoids helper functions or code copying</a:t>
            </a:r>
          </a:p>
          <a:p>
            <a:pPr lvl="1"/>
            <a:r>
              <a:rPr lang="en-US" dirty="0"/>
              <a:t>"Simple" overriding just replaces methods</a:t>
            </a:r>
          </a:p>
          <a:p>
            <a:pPr lvl="1"/>
            <a:endParaRPr lang="en-US" dirty="0"/>
          </a:p>
          <a:p>
            <a:r>
              <a:rPr lang="en-US" dirty="0"/>
              <a:t>But there is a big difference (that you learned in Java):</a:t>
            </a:r>
          </a:p>
          <a:p>
            <a:pPr marL="0" indent="0">
              <a:buNone/>
            </a:pPr>
            <a:endParaRPr lang="en-US" sz="1000" dirty="0"/>
          </a:p>
          <a:p>
            <a:pPr marL="0" indent="0" algn="ctr">
              <a:buNone/>
            </a:pPr>
            <a:r>
              <a:rPr lang="en-US" i="1" dirty="0">
                <a:solidFill>
                  <a:schemeClr val="accent2"/>
                </a:solidFill>
              </a:rPr>
              <a:t>Overriding can make a method defined in the superclass</a:t>
            </a:r>
          </a:p>
          <a:p>
            <a:pPr marL="0" indent="0" algn="ctr">
              <a:buNone/>
            </a:pPr>
            <a:r>
              <a:rPr lang="en-US" i="1" dirty="0">
                <a:solidFill>
                  <a:schemeClr val="accent2"/>
                </a:solidFill>
              </a:rPr>
              <a:t> call a method in the subclass</a:t>
            </a:r>
          </a:p>
          <a:p>
            <a:pPr marL="0" indent="0" algn="ctr">
              <a:buNone/>
            </a:pPr>
            <a:endParaRPr lang="en-US" sz="1000" i="1" dirty="0"/>
          </a:p>
          <a:p>
            <a:pPr lvl="1"/>
            <a:r>
              <a:rPr lang="en-US" dirty="0"/>
              <a:t>The essential difference of OOP, studied carefully next lecture</a:t>
            </a:r>
          </a:p>
        </p:txBody>
      </p:sp>
    </p:spTree>
    <p:extLst>
      <p:ext uri="{BB962C8B-B14F-4D97-AF65-F5344CB8AC3E}">
        <p14:creationId xmlns:p14="http://schemas.microsoft.com/office/powerpoint/2010/main" val="1273053292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Assignments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Overlapping time frames for the last assignments.</a:t>
            </a:r>
          </a:p>
          <a:p>
            <a:r>
              <a:rPr lang="en-US" dirty="0"/>
              <a:t>Project 4 – out today, still in Racket </a:t>
            </a:r>
          </a:p>
          <a:p>
            <a:pPr lvl="1"/>
            <a:r>
              <a:rPr lang="en-US" dirty="0"/>
              <a:t>Out today</a:t>
            </a:r>
          </a:p>
          <a:p>
            <a:pPr lvl="1"/>
            <a:r>
              <a:rPr lang="en-US" dirty="0"/>
              <a:t>Due Tue Nov 14</a:t>
            </a:r>
          </a:p>
          <a:p>
            <a:r>
              <a:rPr lang="en-US" dirty="0"/>
              <a:t>Project 5 – Java warmup assignment </a:t>
            </a:r>
          </a:p>
          <a:p>
            <a:pPr lvl="1"/>
            <a:r>
              <a:rPr lang="en-US" dirty="0"/>
              <a:t>Out Thu Nov 9</a:t>
            </a:r>
          </a:p>
          <a:p>
            <a:pPr lvl="1"/>
            <a:r>
              <a:rPr lang="en-US" dirty="0"/>
              <a:t>Due Tue Nov 21 [day before Thanksgiving break].</a:t>
            </a:r>
          </a:p>
          <a:p>
            <a:r>
              <a:rPr lang="en-US" dirty="0"/>
              <a:t>Project 6 – Java project involving threads and concurrency</a:t>
            </a:r>
          </a:p>
          <a:p>
            <a:pPr lvl="1"/>
            <a:r>
              <a:rPr lang="en-US" dirty="0"/>
              <a:t>Out Tue Nov 14</a:t>
            </a:r>
          </a:p>
          <a:p>
            <a:pPr lvl="1"/>
            <a:r>
              <a:rPr lang="en-US" dirty="0"/>
              <a:t>Due Tue Nov 28</a:t>
            </a:r>
          </a:p>
          <a:p>
            <a:r>
              <a:rPr lang="en-US" dirty="0"/>
              <a:t>Project 7 – Racket interpreter in Java.</a:t>
            </a:r>
          </a:p>
          <a:p>
            <a:pPr lvl="1"/>
            <a:r>
              <a:rPr lang="en-US" dirty="0"/>
              <a:t>Out Tue Nov 28</a:t>
            </a:r>
          </a:p>
          <a:p>
            <a:pPr lvl="1"/>
            <a:r>
              <a:rPr lang="en-US" dirty="0"/>
              <a:t>Due during final exams (probably Tue Dec 12).</a:t>
            </a:r>
          </a:p>
        </p:txBody>
      </p:sp>
    </p:spTree>
    <p:extLst>
      <p:ext uri="{BB962C8B-B14F-4D97-AF65-F5344CB8AC3E}">
        <p14:creationId xmlns:p14="http://schemas.microsoft.com/office/powerpoint/2010/main" val="739609743"/>
      </p:ext>
    </p:extLst>
  </p:cSld>
  <p:clrMapOvr>
    <a:masterClrMapping/>
  </p:clrMapOvr>
  <p:transition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 I/O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Main way of outputting to the screen:</a:t>
            </a:r>
          </a:p>
          <a:p>
            <a:endParaRPr lang="en-US" dirty="0"/>
          </a:p>
          <a:p>
            <a:r>
              <a:rPr lang="en-US" b="1" dirty="0" err="1">
                <a:latin typeface="Courier"/>
                <a:cs typeface="Courier"/>
              </a:rPr>
              <a:t>System.out.println</a:t>
            </a:r>
            <a:r>
              <a:rPr lang="en-US" b="1" dirty="0">
                <a:latin typeface="Courier"/>
                <a:cs typeface="Courier"/>
              </a:rPr>
              <a:t>(x);</a:t>
            </a:r>
          </a:p>
          <a:p>
            <a:pPr lvl="1"/>
            <a:r>
              <a:rPr lang="en-US" dirty="0"/>
              <a:t>takes one argument of any type</a:t>
            </a:r>
          </a:p>
          <a:p>
            <a:pPr lvl="1"/>
            <a:r>
              <a:rPr lang="en-US" dirty="0"/>
              <a:t>if x is an object, its </a:t>
            </a:r>
            <a:r>
              <a:rPr lang="en-US" b="1" dirty="0" err="1">
                <a:latin typeface="Courier"/>
                <a:cs typeface="Courier"/>
              </a:rPr>
              <a:t>toString</a:t>
            </a:r>
            <a:r>
              <a:rPr lang="en-US" b="1" dirty="0">
                <a:latin typeface="Courier"/>
                <a:cs typeface="Courier"/>
              </a:rPr>
              <a:t>()</a:t>
            </a:r>
            <a:r>
              <a:rPr lang="en-US" dirty="0"/>
              <a:t> method will be automatically called to convert it to a String.</a:t>
            </a:r>
          </a:p>
          <a:p>
            <a:pPr lvl="1"/>
            <a:r>
              <a:rPr lang="en-US" dirty="0"/>
              <a:t>also </a:t>
            </a:r>
            <a:r>
              <a:rPr lang="en-US" b="1" dirty="0" err="1">
                <a:latin typeface="Courier"/>
                <a:cs typeface="Courier"/>
              </a:rPr>
              <a:t>System.err.println</a:t>
            </a:r>
            <a:r>
              <a:rPr lang="en-US" b="1" dirty="0">
                <a:latin typeface="Courier"/>
                <a:cs typeface="Courier"/>
              </a:rPr>
              <a:t>(x)</a:t>
            </a:r>
            <a:r>
              <a:rPr lang="en-US" dirty="0"/>
              <a:t>;</a:t>
            </a:r>
            <a:br>
              <a:rPr lang="en-US" dirty="0"/>
            </a:br>
            <a:endParaRPr lang="en-US" dirty="0"/>
          </a:p>
          <a:p>
            <a:pPr lvl="1"/>
            <a:r>
              <a:rPr lang="en-US" dirty="0" err="1"/>
              <a:t>System.out</a:t>
            </a:r>
            <a:r>
              <a:rPr lang="en-US" dirty="0"/>
              <a:t> is an </a:t>
            </a:r>
            <a:r>
              <a:rPr lang="en-US" dirty="0" err="1"/>
              <a:t>OutputStream</a:t>
            </a:r>
            <a:r>
              <a:rPr lang="en-US" dirty="0"/>
              <a:t> object (similar to </a:t>
            </a:r>
            <a:r>
              <a:rPr lang="en-US" b="1" dirty="0" err="1">
                <a:latin typeface="Courier"/>
                <a:cs typeface="Courier"/>
              </a:rPr>
              <a:t>cout</a:t>
            </a:r>
            <a:r>
              <a:rPr lang="en-US" dirty="0"/>
              <a:t> in C++)</a:t>
            </a:r>
          </a:p>
        </p:txBody>
      </p:sp>
    </p:spTree>
    <p:extLst>
      <p:ext uri="{BB962C8B-B14F-4D97-AF65-F5344CB8AC3E}">
        <p14:creationId xmlns:p14="http://schemas.microsoft.com/office/powerpoint/2010/main" val="52883244"/>
      </p:ext>
    </p:extLst>
  </p:cSld>
  <p:clrMapOvr>
    <a:masterClrMapping/>
  </p:clrMapOvr>
  <p:transition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 I/O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600200"/>
            <a:ext cx="8229600" cy="4495800"/>
          </a:xfrm>
        </p:spPr>
        <p:txBody>
          <a:bodyPr/>
          <a:lstStyle/>
          <a:p>
            <a:r>
              <a:rPr lang="en-US" dirty="0"/>
              <a:t>There are about 50 bazillion ways to do input in Java.</a:t>
            </a:r>
          </a:p>
          <a:p>
            <a:r>
              <a:rPr lang="en-US" dirty="0"/>
              <a:t>Easiest way:</a:t>
            </a:r>
          </a:p>
          <a:p>
            <a:pPr lvl="1"/>
            <a:r>
              <a:rPr lang="en-US" b="1" dirty="0">
                <a:latin typeface="Courier"/>
                <a:cs typeface="Courier"/>
              </a:rPr>
              <a:t>import </a:t>
            </a:r>
            <a:r>
              <a:rPr lang="en-US" b="1" dirty="0" err="1">
                <a:latin typeface="Courier"/>
                <a:cs typeface="Courier"/>
              </a:rPr>
              <a:t>java.util</a:t>
            </a:r>
            <a:r>
              <a:rPr lang="en-US" b="1" dirty="0">
                <a:latin typeface="Courier"/>
                <a:cs typeface="Courier"/>
              </a:rPr>
              <a:t>.*;</a:t>
            </a:r>
          </a:p>
          <a:p>
            <a:pPr lvl="1"/>
            <a:r>
              <a:rPr lang="en-US" b="1" dirty="0">
                <a:latin typeface="Courier"/>
                <a:cs typeface="Courier"/>
              </a:rPr>
              <a:t>Scanner scanner = new Scanner(</a:t>
            </a:r>
            <a:r>
              <a:rPr lang="en-US" b="1" dirty="0" err="1">
                <a:latin typeface="Courier"/>
                <a:cs typeface="Courier"/>
              </a:rPr>
              <a:t>System.in</a:t>
            </a:r>
            <a:r>
              <a:rPr lang="en-US" b="1" dirty="0">
                <a:latin typeface="Courier"/>
                <a:cs typeface="Courier"/>
              </a:rPr>
              <a:t>)</a:t>
            </a:r>
          </a:p>
          <a:p>
            <a:pPr lvl="2"/>
            <a:r>
              <a:rPr lang="en-US" dirty="0" err="1"/>
              <a:t>System.in</a:t>
            </a:r>
            <a:r>
              <a:rPr lang="en-US" dirty="0"/>
              <a:t> is an </a:t>
            </a:r>
            <a:r>
              <a:rPr lang="en-US" dirty="0" err="1"/>
              <a:t>InputStream</a:t>
            </a:r>
            <a:r>
              <a:rPr lang="en-US" dirty="0"/>
              <a:t> object (similar to </a:t>
            </a:r>
            <a:r>
              <a:rPr lang="en-US" b="1" dirty="0" err="1">
                <a:latin typeface="Courier"/>
                <a:cs typeface="Courier"/>
              </a:rPr>
              <a:t>cin</a:t>
            </a:r>
            <a:r>
              <a:rPr lang="en-US" dirty="0"/>
              <a:t> in C++)</a:t>
            </a:r>
          </a:p>
          <a:p>
            <a:pPr lvl="1"/>
            <a:r>
              <a:rPr lang="en-US" dirty="0"/>
              <a:t>Now call any of the following:</a:t>
            </a:r>
          </a:p>
          <a:p>
            <a:pPr lvl="1"/>
            <a:r>
              <a:rPr lang="en-US" b="1" dirty="0" err="1">
                <a:latin typeface="Courier"/>
                <a:cs typeface="Courier"/>
              </a:rPr>
              <a:t>scanner.nextInt</a:t>
            </a:r>
            <a:r>
              <a:rPr lang="en-US" b="1" dirty="0">
                <a:latin typeface="Courier"/>
                <a:cs typeface="Courier"/>
              </a:rPr>
              <a:t>()</a:t>
            </a:r>
            <a:r>
              <a:rPr lang="en-US" dirty="0"/>
              <a:t> [or </a:t>
            </a:r>
            <a:r>
              <a:rPr lang="en-US" dirty="0" err="1"/>
              <a:t>nextLong</a:t>
            </a:r>
            <a:r>
              <a:rPr lang="en-US" dirty="0"/>
              <a:t>(), </a:t>
            </a:r>
            <a:r>
              <a:rPr lang="en-US" dirty="0" err="1"/>
              <a:t>nextFloat</a:t>
            </a:r>
            <a:r>
              <a:rPr lang="en-US" dirty="0"/>
              <a:t>(), </a:t>
            </a:r>
            <a:r>
              <a:rPr lang="en-US" dirty="0" err="1"/>
              <a:t>etc</a:t>
            </a:r>
            <a:r>
              <a:rPr lang="en-US" dirty="0"/>
              <a:t>]</a:t>
            </a:r>
          </a:p>
          <a:p>
            <a:pPr lvl="2"/>
            <a:r>
              <a:rPr lang="en-US" dirty="0"/>
              <a:t>all of these stop at the first whitespace found</a:t>
            </a:r>
          </a:p>
          <a:p>
            <a:pPr lvl="1"/>
            <a:r>
              <a:rPr lang="en-US" b="1" dirty="0" err="1">
                <a:latin typeface="Courier"/>
                <a:cs typeface="Courier"/>
              </a:rPr>
              <a:t>scanner.nextLine</a:t>
            </a:r>
            <a:r>
              <a:rPr lang="en-US" b="1" dirty="0">
                <a:latin typeface="Courier"/>
                <a:cs typeface="Courier"/>
              </a:rPr>
              <a:t>()</a:t>
            </a:r>
          </a:p>
          <a:p>
            <a:pPr lvl="2"/>
            <a:r>
              <a:rPr lang="en-US" dirty="0"/>
              <a:t>reads a whole line, returns a String</a:t>
            </a:r>
          </a:p>
        </p:txBody>
      </p:sp>
    </p:spTree>
    <p:extLst>
      <p:ext uri="{BB962C8B-B14F-4D97-AF65-F5344CB8AC3E}">
        <p14:creationId xmlns:p14="http://schemas.microsoft.com/office/powerpoint/2010/main" val="1897935697"/>
      </p:ext>
    </p:extLst>
  </p:cSld>
  <p:clrMapOvr>
    <a:masterClrMapping/>
  </p:clrMapOvr>
  <p:transition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Try this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Make a program that reads in integers from the keyboard until you enter -1.</a:t>
            </a:r>
          </a:p>
        </p:txBody>
      </p:sp>
    </p:spTree>
    <p:extLst>
      <p:ext uri="{BB962C8B-B14F-4D97-AF65-F5344CB8AC3E}">
        <p14:creationId xmlns:p14="http://schemas.microsoft.com/office/powerpoint/2010/main" val="2030650588"/>
      </p:ext>
    </p:extLst>
  </p:cSld>
  <p:clrMapOvr>
    <a:masterClrMapping/>
  </p:clrMapOvr>
  <p:transition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Collections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Java has many collection classes.</a:t>
            </a:r>
          </a:p>
          <a:p>
            <a:pPr lvl="1"/>
            <a:r>
              <a:rPr lang="en-US" dirty="0" err="1"/>
              <a:t>ArrayList</a:t>
            </a:r>
            <a:r>
              <a:rPr lang="en-US" dirty="0"/>
              <a:t>, </a:t>
            </a:r>
            <a:r>
              <a:rPr lang="en-US" dirty="0" err="1"/>
              <a:t>HashSet</a:t>
            </a:r>
            <a:r>
              <a:rPr lang="en-US" dirty="0"/>
              <a:t>, </a:t>
            </a:r>
            <a:r>
              <a:rPr lang="en-US" dirty="0" err="1"/>
              <a:t>HashMap</a:t>
            </a:r>
            <a:r>
              <a:rPr lang="en-US" dirty="0"/>
              <a:t> most common.</a:t>
            </a:r>
          </a:p>
          <a:p>
            <a:pPr lvl="1"/>
            <a:r>
              <a:rPr lang="en-US" dirty="0"/>
              <a:t>Very few cases where you need "real" arrays; using </a:t>
            </a:r>
            <a:r>
              <a:rPr lang="en-US" dirty="0" err="1"/>
              <a:t>ArrayList</a:t>
            </a:r>
            <a:r>
              <a:rPr lang="en-US" dirty="0"/>
              <a:t> is much more common.</a:t>
            </a:r>
            <a:br>
              <a:rPr lang="en-US" dirty="0"/>
            </a:br>
            <a:endParaRPr lang="en-US" dirty="0"/>
          </a:p>
          <a:p>
            <a:r>
              <a:rPr lang="en-US" dirty="0"/>
              <a:t>Syntax is similar to C++ templates</a:t>
            </a:r>
          </a:p>
          <a:p>
            <a:pPr lvl="1"/>
            <a:r>
              <a:rPr lang="en-US" dirty="0"/>
              <a:t>e.g., C++'s vector, set, and map</a:t>
            </a:r>
          </a:p>
          <a:p>
            <a:pPr lvl="1"/>
            <a:endParaRPr lang="en-US" dirty="0"/>
          </a:p>
          <a:p>
            <a:r>
              <a:rPr lang="en-US" dirty="0"/>
              <a:t>Gotcha: Only objects can be stored in Java's collection classes.</a:t>
            </a:r>
          </a:p>
          <a:p>
            <a:pPr lvl="1"/>
            <a:r>
              <a:rPr lang="en-US" dirty="0"/>
              <a:t>No </a:t>
            </a:r>
            <a:r>
              <a:rPr lang="en-US" dirty="0" err="1"/>
              <a:t>ints</a:t>
            </a:r>
            <a:r>
              <a:rPr lang="en-US" dirty="0"/>
              <a:t>, floats, </a:t>
            </a:r>
            <a:r>
              <a:rPr lang="en-US" dirty="0" err="1"/>
              <a:t>booleans</a:t>
            </a:r>
            <a:r>
              <a:rPr lang="en-US" dirty="0"/>
              <a:t>, doubles, </a:t>
            </a:r>
            <a:r>
              <a:rPr lang="en-US" dirty="0" err="1"/>
              <a:t>etc</a:t>
            </a:r>
            <a:r>
              <a:rPr lang="en-US" dirty="0"/>
              <a:t> in </a:t>
            </a:r>
            <a:r>
              <a:rPr lang="en-US" dirty="0" err="1"/>
              <a:t>ArrayLists</a:t>
            </a:r>
            <a:r>
              <a:rPr lang="en-US" dirty="0"/>
              <a:t>!  </a:t>
            </a:r>
          </a:p>
          <a:p>
            <a:pPr lvl="1"/>
            <a:r>
              <a:rPr lang="en-US" dirty="0"/>
              <a:t>Java has "wrapper" classes Integer, Float, Boolean, Double that you use instead, and Java does the conversion for you.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4314392"/>
      </p:ext>
    </p:extLst>
  </p:cSld>
  <p:clrMapOvr>
    <a:masterClrMapping/>
  </p:clrMapOvr>
  <p:transition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ArrayList</a:t>
            </a:r>
            <a:r>
              <a:rPr lang="en-US" dirty="0"/>
              <a:t> (example for </a:t>
            </a:r>
            <a:r>
              <a:rPr lang="en-US" dirty="0" err="1"/>
              <a:t>ints</a:t>
            </a:r>
            <a:r>
              <a:rPr lang="en-US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600200"/>
            <a:ext cx="8915400" cy="4495800"/>
          </a:xfrm>
        </p:spPr>
        <p:txBody>
          <a:bodyPr/>
          <a:lstStyle/>
          <a:p>
            <a:r>
              <a:rPr lang="en-US" dirty="0"/>
              <a:t>Creation</a:t>
            </a:r>
          </a:p>
          <a:p>
            <a:pPr lvl="1"/>
            <a:r>
              <a:rPr lang="en-US" b="1" dirty="0">
                <a:latin typeface="Courier"/>
                <a:cs typeface="Courier"/>
              </a:rPr>
              <a:t>List&lt;Integer&gt; list = new </a:t>
            </a:r>
            <a:r>
              <a:rPr lang="en-US" b="1" dirty="0" err="1">
                <a:latin typeface="Courier"/>
                <a:cs typeface="Courier"/>
              </a:rPr>
              <a:t>ArrayList</a:t>
            </a:r>
            <a:r>
              <a:rPr lang="en-US" b="1" dirty="0">
                <a:latin typeface="Courier"/>
                <a:cs typeface="Courier"/>
              </a:rPr>
              <a:t>&lt;Integer&gt;();</a:t>
            </a:r>
          </a:p>
          <a:p>
            <a:r>
              <a:rPr lang="en-US" dirty="0"/>
              <a:t>Put stuff in</a:t>
            </a:r>
          </a:p>
          <a:p>
            <a:pPr lvl="1"/>
            <a:r>
              <a:rPr lang="en-US" b="1" dirty="0" err="1">
                <a:latin typeface="Courier"/>
                <a:cs typeface="Courier"/>
              </a:rPr>
              <a:t>list.add</a:t>
            </a:r>
            <a:r>
              <a:rPr lang="en-US" b="1" dirty="0">
                <a:latin typeface="Courier"/>
                <a:cs typeface="Courier"/>
              </a:rPr>
              <a:t>(x);    // adds x to end by default</a:t>
            </a:r>
          </a:p>
          <a:p>
            <a:pPr lvl="1"/>
            <a:r>
              <a:rPr lang="en-US" b="1" dirty="0" err="1">
                <a:latin typeface="Courier"/>
                <a:cs typeface="Courier"/>
              </a:rPr>
              <a:t>list.add</a:t>
            </a:r>
            <a:r>
              <a:rPr lang="en-US" b="1" dirty="0">
                <a:latin typeface="Courier"/>
                <a:cs typeface="Courier"/>
              </a:rPr>
              <a:t>(</a:t>
            </a:r>
            <a:r>
              <a:rPr lang="en-US" b="1" dirty="0" err="1">
                <a:latin typeface="Courier"/>
                <a:cs typeface="Courier"/>
              </a:rPr>
              <a:t>i</a:t>
            </a:r>
            <a:r>
              <a:rPr lang="en-US" b="1" dirty="0">
                <a:latin typeface="Courier"/>
                <a:cs typeface="Courier"/>
              </a:rPr>
              <a:t>, x); // inserts x at list[</a:t>
            </a:r>
            <a:r>
              <a:rPr lang="en-US" b="1" dirty="0" err="1">
                <a:latin typeface="Courier"/>
                <a:cs typeface="Courier"/>
              </a:rPr>
              <a:t>i</a:t>
            </a:r>
            <a:r>
              <a:rPr lang="en-US" b="1" dirty="0">
                <a:latin typeface="Courier"/>
                <a:cs typeface="Courier"/>
              </a:rPr>
              <a:t>]</a:t>
            </a:r>
          </a:p>
          <a:p>
            <a:pPr lvl="1"/>
            <a:r>
              <a:rPr lang="en-US" b="1" dirty="0" err="1">
                <a:latin typeface="Courier"/>
                <a:cs typeface="Courier"/>
              </a:rPr>
              <a:t>list.set</a:t>
            </a:r>
            <a:r>
              <a:rPr lang="en-US" b="1" dirty="0">
                <a:latin typeface="Courier"/>
                <a:cs typeface="Courier"/>
              </a:rPr>
              <a:t>(</a:t>
            </a:r>
            <a:r>
              <a:rPr lang="en-US" b="1" dirty="0" err="1">
                <a:latin typeface="Courier"/>
                <a:cs typeface="Courier"/>
              </a:rPr>
              <a:t>i</a:t>
            </a:r>
            <a:r>
              <a:rPr lang="en-US" b="1" dirty="0">
                <a:latin typeface="Courier"/>
                <a:cs typeface="Courier"/>
              </a:rPr>
              <a:t>, x); // changes list[</a:t>
            </a:r>
            <a:r>
              <a:rPr lang="en-US" b="1" dirty="0" err="1">
                <a:latin typeface="Courier"/>
                <a:cs typeface="Courier"/>
              </a:rPr>
              <a:t>i</a:t>
            </a:r>
            <a:r>
              <a:rPr lang="en-US" b="1" dirty="0">
                <a:latin typeface="Courier"/>
                <a:cs typeface="Courier"/>
              </a:rPr>
              <a:t>] to x</a:t>
            </a:r>
          </a:p>
          <a:p>
            <a:r>
              <a:rPr lang="en-US" dirty="0">
                <a:cs typeface="Courier"/>
              </a:rPr>
              <a:t>Get stuff out</a:t>
            </a:r>
          </a:p>
          <a:p>
            <a:pPr lvl="1"/>
            <a:r>
              <a:rPr lang="en-US" b="1" dirty="0" err="1">
                <a:latin typeface="Courier"/>
                <a:cs typeface="Courier"/>
              </a:rPr>
              <a:t>list.get</a:t>
            </a:r>
            <a:r>
              <a:rPr lang="en-US" b="1" dirty="0">
                <a:latin typeface="Courier"/>
                <a:cs typeface="Courier"/>
              </a:rPr>
              <a:t>(</a:t>
            </a:r>
            <a:r>
              <a:rPr lang="en-US" b="1" dirty="0" err="1">
                <a:latin typeface="Courier"/>
                <a:cs typeface="Courier"/>
              </a:rPr>
              <a:t>i</a:t>
            </a:r>
            <a:r>
              <a:rPr lang="en-US" b="1" dirty="0">
                <a:latin typeface="Courier"/>
                <a:cs typeface="Courier"/>
              </a:rPr>
              <a:t>); // returns list[</a:t>
            </a:r>
            <a:r>
              <a:rPr lang="en-US" b="1" dirty="0" err="1">
                <a:latin typeface="Courier"/>
                <a:cs typeface="Courier"/>
              </a:rPr>
              <a:t>i</a:t>
            </a:r>
            <a:r>
              <a:rPr lang="en-US" b="1" dirty="0">
                <a:latin typeface="Courier"/>
                <a:cs typeface="Courier"/>
              </a:rPr>
              <a:t>]</a:t>
            </a:r>
          </a:p>
          <a:p>
            <a:r>
              <a:rPr lang="en-US" dirty="0">
                <a:latin typeface="Arial"/>
                <a:cs typeface="Arial"/>
              </a:rPr>
              <a:t>Other stuff</a:t>
            </a:r>
          </a:p>
          <a:p>
            <a:pPr lvl="1"/>
            <a:r>
              <a:rPr lang="en-US" b="1" dirty="0" err="1">
                <a:latin typeface="Courier"/>
                <a:cs typeface="Courier"/>
              </a:rPr>
              <a:t>list.size</a:t>
            </a:r>
            <a:r>
              <a:rPr lang="en-US" b="1" dirty="0">
                <a:latin typeface="Courier"/>
                <a:cs typeface="Courier"/>
              </a:rPr>
              <a:t>(), </a:t>
            </a:r>
            <a:r>
              <a:rPr lang="en-US" b="1" dirty="0" err="1">
                <a:latin typeface="Courier"/>
                <a:cs typeface="Courier"/>
              </a:rPr>
              <a:t>list.contains</a:t>
            </a:r>
            <a:r>
              <a:rPr lang="en-US" b="1" dirty="0">
                <a:latin typeface="Courier"/>
                <a:cs typeface="Courier"/>
              </a:rPr>
              <a:t>(x), </a:t>
            </a:r>
            <a:br>
              <a:rPr lang="en-US" b="1" dirty="0">
                <a:latin typeface="Courier"/>
                <a:cs typeface="Courier"/>
              </a:rPr>
            </a:br>
            <a:r>
              <a:rPr lang="en-US" b="1" dirty="0" err="1">
                <a:latin typeface="Courier"/>
                <a:cs typeface="Courier"/>
              </a:rPr>
              <a:t>list.indexOf</a:t>
            </a:r>
            <a:r>
              <a:rPr lang="en-US" b="1" dirty="0">
                <a:latin typeface="Courier"/>
                <a:cs typeface="Courier"/>
              </a:rPr>
              <a:t>(x), </a:t>
            </a:r>
            <a:r>
              <a:rPr lang="en-US" b="1" dirty="0" err="1">
                <a:latin typeface="Courier"/>
                <a:cs typeface="Courier"/>
              </a:rPr>
              <a:t>list.remove</a:t>
            </a:r>
            <a:r>
              <a:rPr lang="en-US" b="1" dirty="0">
                <a:latin typeface="Courier"/>
                <a:cs typeface="Courier"/>
              </a:rPr>
              <a:t>(</a:t>
            </a:r>
            <a:r>
              <a:rPr lang="en-US" b="1" dirty="0" err="1">
                <a:latin typeface="Courier"/>
                <a:cs typeface="Courier"/>
              </a:rPr>
              <a:t>i</a:t>
            </a:r>
            <a:r>
              <a:rPr lang="en-US" b="1" dirty="0">
                <a:latin typeface="Courier"/>
                <a:cs typeface="Courier"/>
              </a:rPr>
              <a:t>), </a:t>
            </a:r>
          </a:p>
        </p:txBody>
      </p:sp>
    </p:spTree>
    <p:extLst>
      <p:ext uri="{BB962C8B-B14F-4D97-AF65-F5344CB8AC3E}">
        <p14:creationId xmlns:p14="http://schemas.microsoft.com/office/powerpoint/2010/main" val="1797744370"/>
      </p:ext>
    </p:extLst>
  </p:cSld>
  <p:clrMapOvr>
    <a:masterClrMapping/>
  </p:clrMapOvr>
  <p:transition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Enhanced for loop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for (</a:t>
            </a:r>
            <a:r>
              <a:rPr lang="en-US" b="1" dirty="0" err="1">
                <a:latin typeface="Courier"/>
                <a:cs typeface="Courier"/>
              </a:rPr>
              <a:t>int</a:t>
            </a:r>
            <a:r>
              <a:rPr lang="en-US" b="1" dirty="0">
                <a:latin typeface="Courier"/>
                <a:cs typeface="Courier"/>
              </a:rPr>
              <a:t> </a:t>
            </a:r>
            <a:r>
              <a:rPr lang="en-US" b="1" dirty="0" err="1">
                <a:latin typeface="Courier"/>
                <a:cs typeface="Courier"/>
              </a:rPr>
              <a:t>i</a:t>
            </a:r>
            <a:r>
              <a:rPr lang="en-US" b="1" dirty="0">
                <a:latin typeface="Courier"/>
                <a:cs typeface="Courier"/>
              </a:rPr>
              <a:t> = 0; </a:t>
            </a:r>
            <a:r>
              <a:rPr lang="en-US" b="1" dirty="0" err="1">
                <a:latin typeface="Courier"/>
                <a:cs typeface="Courier"/>
              </a:rPr>
              <a:t>i</a:t>
            </a:r>
            <a:r>
              <a:rPr lang="en-US" b="1" dirty="0">
                <a:latin typeface="Courier"/>
                <a:cs typeface="Courier"/>
              </a:rPr>
              <a:t> &lt; </a:t>
            </a:r>
            <a:r>
              <a:rPr lang="en-US" b="1" dirty="0" err="1">
                <a:latin typeface="Courier"/>
                <a:cs typeface="Courier"/>
              </a:rPr>
              <a:t>list.size</a:t>
            </a:r>
            <a:r>
              <a:rPr lang="en-US" b="1" dirty="0">
                <a:latin typeface="Courier"/>
                <a:cs typeface="Courier"/>
              </a:rPr>
              <a:t>(); </a:t>
            </a:r>
            <a:r>
              <a:rPr lang="en-US" b="1" dirty="0" err="1">
                <a:latin typeface="Courier"/>
                <a:cs typeface="Courier"/>
              </a:rPr>
              <a:t>i</a:t>
            </a:r>
            <a:r>
              <a:rPr lang="en-US" b="1" dirty="0">
                <a:latin typeface="Courier"/>
                <a:cs typeface="Courier"/>
              </a:rPr>
              <a:t>++) {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</a:t>
            </a:r>
            <a:r>
              <a:rPr lang="en-US" b="1" dirty="0" err="1">
                <a:latin typeface="Courier"/>
                <a:cs typeface="Courier"/>
              </a:rPr>
              <a:t>System.out.println</a:t>
            </a:r>
            <a:r>
              <a:rPr lang="en-US" b="1" dirty="0">
                <a:latin typeface="Courier"/>
                <a:cs typeface="Courier"/>
              </a:rPr>
              <a:t>(</a:t>
            </a:r>
            <a:r>
              <a:rPr lang="en-US" b="1" dirty="0" err="1">
                <a:latin typeface="Courier"/>
                <a:cs typeface="Courier"/>
              </a:rPr>
              <a:t>list.get</a:t>
            </a:r>
            <a:r>
              <a:rPr lang="en-US" b="1" dirty="0">
                <a:latin typeface="Courier"/>
                <a:cs typeface="Courier"/>
              </a:rPr>
              <a:t>(</a:t>
            </a:r>
            <a:r>
              <a:rPr lang="en-US" b="1" dirty="0" err="1">
                <a:latin typeface="Courier"/>
                <a:cs typeface="Courier"/>
              </a:rPr>
              <a:t>i</a:t>
            </a:r>
            <a:r>
              <a:rPr lang="en-US" b="1" dirty="0">
                <a:latin typeface="Courier"/>
                <a:cs typeface="Courier"/>
              </a:rPr>
              <a:t>));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}</a:t>
            </a:r>
          </a:p>
          <a:p>
            <a:pPr marL="0" indent="0">
              <a:buNone/>
            </a:pPr>
            <a:endParaRPr lang="en-US" b="1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for (</a:t>
            </a:r>
            <a:r>
              <a:rPr lang="en-US" b="1" dirty="0" err="1">
                <a:latin typeface="Courier"/>
                <a:cs typeface="Courier"/>
              </a:rPr>
              <a:t>int</a:t>
            </a:r>
            <a:r>
              <a:rPr lang="en-US" b="1" dirty="0">
                <a:latin typeface="Courier"/>
                <a:cs typeface="Courier"/>
              </a:rPr>
              <a:t> x : list) {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</a:t>
            </a:r>
            <a:r>
              <a:rPr lang="en-US" b="1" dirty="0" err="1">
                <a:latin typeface="Courier"/>
                <a:cs typeface="Courier"/>
              </a:rPr>
              <a:t>System.out.println</a:t>
            </a:r>
            <a:r>
              <a:rPr lang="en-US" b="1" dirty="0">
                <a:latin typeface="Courier"/>
                <a:cs typeface="Courier"/>
              </a:rPr>
              <a:t>(x);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42196947"/>
      </p:ext>
    </p:extLst>
  </p:cSld>
  <p:clrMapOvr>
    <a:masterClrMapping/>
  </p:clrMapOvr>
  <p:transition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Try this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Make a program that reads in integers from the keyboard until you enter -1.</a:t>
            </a:r>
          </a:p>
          <a:p>
            <a:r>
              <a:rPr lang="en-US" dirty="0"/>
              <a:t>Add all the integers (as they're entered) to an </a:t>
            </a:r>
            <a:r>
              <a:rPr lang="en-US" dirty="0" err="1"/>
              <a:t>ArrayList</a:t>
            </a:r>
            <a:r>
              <a:rPr lang="en-US" dirty="0"/>
              <a:t>.</a:t>
            </a:r>
          </a:p>
          <a:p>
            <a:r>
              <a:rPr lang="en-US" dirty="0"/>
              <a:t>Print out all the integers.  Try this two ways:</a:t>
            </a:r>
          </a:p>
          <a:p>
            <a:pPr lvl="1"/>
            <a:r>
              <a:rPr lang="en-US" dirty="0" err="1"/>
              <a:t>System.out.println</a:t>
            </a:r>
            <a:r>
              <a:rPr lang="en-US" dirty="0"/>
              <a:t>(list);</a:t>
            </a:r>
          </a:p>
          <a:p>
            <a:pPr lvl="1"/>
            <a:r>
              <a:rPr lang="en-US" dirty="0"/>
              <a:t>With the enhanced for loop.</a:t>
            </a:r>
          </a:p>
        </p:txBody>
      </p:sp>
    </p:spTree>
    <p:extLst>
      <p:ext uri="{BB962C8B-B14F-4D97-AF65-F5344CB8AC3E}">
        <p14:creationId xmlns:p14="http://schemas.microsoft.com/office/powerpoint/2010/main" val="164561384"/>
      </p:ext>
    </p:extLst>
  </p:cSld>
  <p:clrMapOvr>
    <a:masterClrMapping/>
  </p:clrMapOvr>
  <p:transition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Try this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Make a program that reads in integers from the keyboard until you enter -1.</a:t>
            </a:r>
          </a:p>
          <a:p>
            <a:r>
              <a:rPr lang="en-US" dirty="0"/>
              <a:t>Add a static method fib(n) that computes the </a:t>
            </a:r>
            <a:r>
              <a:rPr lang="en-US" dirty="0" err="1"/>
              <a:t>n'th</a:t>
            </a:r>
            <a:r>
              <a:rPr lang="en-US" dirty="0"/>
              <a:t> Fibonacci number.  Write this the standard (slow, recursive) way.</a:t>
            </a:r>
          </a:p>
          <a:p>
            <a:r>
              <a:rPr lang="en-US" dirty="0"/>
              <a:t>Print out the Fibonacci value of each number as they're entered.</a:t>
            </a:r>
          </a:p>
          <a:p>
            <a:pPr lvl="1"/>
            <a:r>
              <a:rPr lang="en-US" dirty="0"/>
              <a:t>What is the max Fibonacci # you can compute before you get an error?</a:t>
            </a:r>
          </a:p>
        </p:txBody>
      </p:sp>
    </p:spTree>
    <p:extLst>
      <p:ext uri="{BB962C8B-B14F-4D97-AF65-F5344CB8AC3E}">
        <p14:creationId xmlns:p14="http://schemas.microsoft.com/office/powerpoint/2010/main" val="1971727199"/>
      </p:ext>
    </p:extLst>
  </p:cSld>
  <p:clrMapOvr>
    <a:masterClrMapping/>
  </p:clrMapOvr>
  <p:transition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HashMaps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Java's has a few </a:t>
            </a:r>
            <a:r>
              <a:rPr lang="en-US" dirty="0" err="1"/>
              <a:t>hashtable</a:t>
            </a:r>
            <a:r>
              <a:rPr lang="en-US" dirty="0"/>
              <a:t> classes.</a:t>
            </a:r>
          </a:p>
          <a:p>
            <a:r>
              <a:rPr lang="en-US" dirty="0"/>
              <a:t>Most common is </a:t>
            </a:r>
            <a:r>
              <a:rPr lang="en-US" dirty="0" err="1"/>
              <a:t>HashMap</a:t>
            </a:r>
            <a:r>
              <a:rPr lang="en-US" dirty="0"/>
              <a:t>.</a:t>
            </a:r>
            <a:br>
              <a:rPr lang="en-US" dirty="0"/>
            </a:br>
            <a:endParaRPr lang="en-US" dirty="0"/>
          </a:p>
          <a:p>
            <a:r>
              <a:rPr lang="en-US" dirty="0"/>
              <a:t>The Java language was constructed with </a:t>
            </a:r>
            <a:r>
              <a:rPr lang="en-US" dirty="0" err="1"/>
              <a:t>hashtables</a:t>
            </a:r>
            <a:r>
              <a:rPr lang="en-US" dirty="0"/>
              <a:t> in mind.</a:t>
            </a:r>
          </a:p>
          <a:p>
            <a:r>
              <a:rPr lang="en-US" dirty="0"/>
              <a:t>The Object class has a </a:t>
            </a:r>
            <a:r>
              <a:rPr lang="en-US" dirty="0" err="1"/>
              <a:t>hashCode</a:t>
            </a:r>
            <a:r>
              <a:rPr lang="en-US" dirty="0"/>
              <a:t>() method.</a:t>
            </a:r>
          </a:p>
          <a:p>
            <a:pPr lvl="1"/>
            <a:r>
              <a:rPr lang="en-US" dirty="0"/>
              <a:t>Because all objects inherit (directly or indirectly) from Object, all classes have a </a:t>
            </a:r>
            <a:r>
              <a:rPr lang="en-US" dirty="0" err="1"/>
              <a:t>hashCode</a:t>
            </a:r>
            <a:r>
              <a:rPr lang="en-US" dirty="0"/>
              <a:t>() method!</a:t>
            </a:r>
          </a:p>
          <a:p>
            <a:r>
              <a:rPr lang="en-US" dirty="0"/>
              <a:t>If you ever make a class that you want to use as the key of a </a:t>
            </a:r>
            <a:r>
              <a:rPr lang="en-US" dirty="0" err="1"/>
              <a:t>hashtable</a:t>
            </a:r>
            <a:r>
              <a:rPr lang="en-US" dirty="0"/>
              <a:t>, you should override the </a:t>
            </a:r>
            <a:r>
              <a:rPr lang="en-US" dirty="0" err="1"/>
              <a:t>hashCode</a:t>
            </a:r>
            <a:r>
              <a:rPr lang="en-US" dirty="0"/>
              <a:t>() and equals() methods.</a:t>
            </a:r>
          </a:p>
          <a:p>
            <a:pPr lvl="1"/>
            <a:r>
              <a:rPr lang="en-US" dirty="0"/>
              <a:t>Don't worry about this at the moment.</a:t>
            </a:r>
          </a:p>
        </p:txBody>
      </p:sp>
    </p:spTree>
    <p:extLst>
      <p:ext uri="{BB962C8B-B14F-4D97-AF65-F5344CB8AC3E}">
        <p14:creationId xmlns:p14="http://schemas.microsoft.com/office/powerpoint/2010/main" val="998876736"/>
      </p:ext>
    </p:extLst>
  </p:cSld>
  <p:clrMapOvr>
    <a:masterClrMapping/>
  </p:clrMapOvr>
  <p:transition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HashMap</a:t>
            </a:r>
            <a:r>
              <a:rPr lang="en-US" dirty="0"/>
              <a:t> (example for String map to </a:t>
            </a:r>
            <a:r>
              <a:rPr lang="en-US" dirty="0" err="1"/>
              <a:t>int</a:t>
            </a:r>
            <a:r>
              <a:rPr lang="en-US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0"/>
            <a:ext cx="8610600" cy="5029200"/>
          </a:xfrm>
        </p:spPr>
        <p:txBody>
          <a:bodyPr/>
          <a:lstStyle/>
          <a:p>
            <a:r>
              <a:rPr lang="en-US" dirty="0"/>
              <a:t>Creation</a:t>
            </a:r>
          </a:p>
          <a:p>
            <a:pPr lvl="1"/>
            <a:r>
              <a:rPr lang="en-US" b="1" dirty="0">
                <a:latin typeface="Courier"/>
                <a:cs typeface="Courier"/>
              </a:rPr>
              <a:t>Map&lt;String, Integer&gt; map </a:t>
            </a:r>
            <a:br>
              <a:rPr lang="en-US" b="1" dirty="0">
                <a:latin typeface="Courier"/>
                <a:cs typeface="Courier"/>
              </a:rPr>
            </a:br>
            <a:r>
              <a:rPr lang="en-US" b="1" dirty="0">
                <a:latin typeface="Courier"/>
                <a:cs typeface="Courier"/>
              </a:rPr>
              <a:t>= new </a:t>
            </a:r>
            <a:r>
              <a:rPr lang="en-US" b="1" dirty="0" err="1">
                <a:latin typeface="Courier"/>
                <a:cs typeface="Courier"/>
              </a:rPr>
              <a:t>HashMap</a:t>
            </a:r>
            <a:r>
              <a:rPr lang="en-US" b="1" dirty="0">
                <a:latin typeface="Courier"/>
                <a:cs typeface="Courier"/>
              </a:rPr>
              <a:t>&lt;String, Integer&gt;();</a:t>
            </a:r>
          </a:p>
          <a:p>
            <a:r>
              <a:rPr lang="en-US" dirty="0"/>
              <a:t>Put stuff in</a:t>
            </a:r>
          </a:p>
          <a:p>
            <a:pPr lvl="1"/>
            <a:r>
              <a:rPr lang="en-US" b="1" dirty="0" err="1">
                <a:latin typeface="Courier"/>
                <a:cs typeface="Courier"/>
              </a:rPr>
              <a:t>map.put</a:t>
            </a:r>
            <a:r>
              <a:rPr lang="en-US" b="1" dirty="0">
                <a:latin typeface="Courier"/>
                <a:cs typeface="Courier"/>
              </a:rPr>
              <a:t>(s, </a:t>
            </a:r>
            <a:r>
              <a:rPr lang="en-US" b="1" dirty="0" err="1">
                <a:latin typeface="Courier"/>
                <a:cs typeface="Courier"/>
              </a:rPr>
              <a:t>i</a:t>
            </a:r>
            <a:r>
              <a:rPr lang="en-US" b="1" dirty="0">
                <a:latin typeface="Courier"/>
                <a:cs typeface="Courier"/>
              </a:rPr>
              <a:t>);  // associates key s with value </a:t>
            </a:r>
            <a:r>
              <a:rPr lang="en-US" b="1" dirty="0" err="1">
                <a:latin typeface="Courier"/>
                <a:cs typeface="Courier"/>
              </a:rPr>
              <a:t>i</a:t>
            </a:r>
            <a:endParaRPr lang="en-US" b="1" dirty="0">
              <a:latin typeface="Courier"/>
              <a:cs typeface="Courier"/>
            </a:endParaRPr>
          </a:p>
          <a:p>
            <a:r>
              <a:rPr lang="en-US" dirty="0">
                <a:cs typeface="Courier"/>
              </a:rPr>
              <a:t>Get stuff out</a:t>
            </a:r>
          </a:p>
          <a:p>
            <a:pPr lvl="1"/>
            <a:r>
              <a:rPr lang="en-US" b="1" dirty="0" err="1">
                <a:latin typeface="Courier"/>
                <a:cs typeface="Courier"/>
              </a:rPr>
              <a:t>map.get</a:t>
            </a:r>
            <a:r>
              <a:rPr lang="en-US" b="1" dirty="0">
                <a:latin typeface="Courier"/>
                <a:cs typeface="Courier"/>
              </a:rPr>
              <a:t>(s); // returns whatever value s is associated with</a:t>
            </a:r>
          </a:p>
          <a:p>
            <a:r>
              <a:rPr lang="en-US" dirty="0">
                <a:cs typeface="Arial"/>
              </a:rPr>
              <a:t>Other stuff</a:t>
            </a:r>
          </a:p>
          <a:p>
            <a:pPr lvl="1"/>
            <a:r>
              <a:rPr lang="en-US" b="1" dirty="0" err="1">
                <a:latin typeface="Courier"/>
                <a:cs typeface="Courier"/>
              </a:rPr>
              <a:t>map.size</a:t>
            </a:r>
            <a:r>
              <a:rPr lang="en-US" b="1" dirty="0">
                <a:latin typeface="Courier"/>
                <a:cs typeface="Courier"/>
              </a:rPr>
              <a:t>(), </a:t>
            </a:r>
            <a:r>
              <a:rPr lang="en-US" b="1" dirty="0" err="1">
                <a:latin typeface="Courier"/>
                <a:cs typeface="Courier"/>
              </a:rPr>
              <a:t>map.containsKey</a:t>
            </a:r>
            <a:r>
              <a:rPr lang="en-US" b="1" dirty="0">
                <a:latin typeface="Courier"/>
                <a:cs typeface="Courier"/>
              </a:rPr>
              <a:t>(s), </a:t>
            </a:r>
            <a:br>
              <a:rPr lang="en-US" b="1" dirty="0">
                <a:latin typeface="Courier"/>
                <a:cs typeface="Courier"/>
              </a:rPr>
            </a:br>
            <a:r>
              <a:rPr lang="en-US" b="1" dirty="0" err="1">
                <a:latin typeface="Courier"/>
                <a:cs typeface="Courier"/>
              </a:rPr>
              <a:t>map.keySet</a:t>
            </a:r>
            <a:r>
              <a:rPr lang="en-US" b="1" dirty="0">
                <a:latin typeface="Courier"/>
                <a:cs typeface="Courier"/>
              </a:rPr>
              <a:t>(), </a:t>
            </a:r>
            <a:r>
              <a:rPr lang="en-US" b="1" dirty="0" err="1">
                <a:latin typeface="Courier"/>
                <a:cs typeface="Courier"/>
              </a:rPr>
              <a:t>map.remove</a:t>
            </a:r>
            <a:r>
              <a:rPr lang="en-US" b="1" dirty="0">
                <a:latin typeface="Courier"/>
                <a:cs typeface="Courier"/>
              </a:rPr>
              <a:t>(s)</a:t>
            </a:r>
          </a:p>
        </p:txBody>
      </p:sp>
    </p:spTree>
    <p:extLst>
      <p:ext uri="{BB962C8B-B14F-4D97-AF65-F5344CB8AC3E}">
        <p14:creationId xmlns:p14="http://schemas.microsoft.com/office/powerpoint/2010/main" val="1241633353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 of Java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601765"/>
      </p:ext>
    </p:extLst>
  </p:cSld>
  <p:clrMapOvr>
    <a:masterClrMapping/>
  </p:clrMapOvr>
  <p:transition/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Enhanced for loop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Arial"/>
                <a:cs typeface="Arial"/>
              </a:rPr>
              <a:t>You can use the enhanced for loop to iterate through a map:</a:t>
            </a:r>
          </a:p>
          <a:p>
            <a:pPr marL="0" indent="0">
              <a:buNone/>
            </a:pPr>
            <a:endParaRPr lang="en-US" b="1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for (String key : </a:t>
            </a:r>
            <a:r>
              <a:rPr lang="en-US" b="1" dirty="0" err="1">
                <a:latin typeface="Courier"/>
                <a:cs typeface="Courier"/>
              </a:rPr>
              <a:t>map.keySet</a:t>
            </a:r>
            <a:r>
              <a:rPr lang="en-US" b="1" dirty="0">
                <a:latin typeface="Courier"/>
                <a:cs typeface="Courier"/>
              </a:rPr>
              <a:t>()) {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</a:t>
            </a:r>
            <a:r>
              <a:rPr lang="en-US" b="1" dirty="0" err="1">
                <a:latin typeface="Courier"/>
                <a:cs typeface="Courier"/>
              </a:rPr>
              <a:t>int</a:t>
            </a:r>
            <a:r>
              <a:rPr lang="en-US" b="1" dirty="0">
                <a:latin typeface="Courier"/>
                <a:cs typeface="Courier"/>
              </a:rPr>
              <a:t> value = </a:t>
            </a:r>
            <a:r>
              <a:rPr lang="en-US" b="1" dirty="0" err="1">
                <a:latin typeface="Courier"/>
                <a:cs typeface="Courier"/>
              </a:rPr>
              <a:t>map.get</a:t>
            </a:r>
            <a:r>
              <a:rPr lang="en-US" b="1" dirty="0">
                <a:latin typeface="Courier"/>
                <a:cs typeface="Courier"/>
              </a:rPr>
              <a:t>(key);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// do something with key and/or value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33165972"/>
      </p:ext>
    </p:extLst>
  </p:cSld>
  <p:clrMapOvr>
    <a:masterClrMapping/>
  </p:clrMapOvr>
  <p:transition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Try this: </a:t>
            </a:r>
            <a:r>
              <a:rPr lang="en-US" dirty="0" err="1"/>
              <a:t>memoized</a:t>
            </a:r>
            <a:r>
              <a:rPr lang="en-US" dirty="0"/>
              <a:t> Fibonacci in Java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 a </a:t>
            </a:r>
            <a:r>
              <a:rPr lang="en-US" dirty="0" err="1"/>
              <a:t>HashMap</a:t>
            </a:r>
            <a:r>
              <a:rPr lang="en-US" dirty="0"/>
              <a:t>&lt;Integer, Integer&gt; as a static field to your class.</a:t>
            </a:r>
          </a:p>
          <a:p>
            <a:pPr lvl="1"/>
            <a:r>
              <a:rPr lang="en-US" dirty="0"/>
              <a:t>This will store the cached Fibonacci values.</a:t>
            </a:r>
          </a:p>
          <a:p>
            <a:r>
              <a:rPr lang="en-US" dirty="0"/>
              <a:t>Alter your Fibonacci method so it does the following:</a:t>
            </a:r>
          </a:p>
          <a:p>
            <a:pPr lvl="1"/>
            <a:r>
              <a:rPr lang="en-US" dirty="0"/>
              <a:t>For fib(n):</a:t>
            </a:r>
          </a:p>
          <a:p>
            <a:pPr lvl="1"/>
            <a:r>
              <a:rPr lang="en-US" dirty="0"/>
              <a:t>if n = 0 or n = 1, return n</a:t>
            </a:r>
          </a:p>
          <a:p>
            <a:pPr lvl="1"/>
            <a:r>
              <a:rPr lang="en-US" dirty="0"/>
              <a:t>Check if n is a key in the </a:t>
            </a:r>
            <a:r>
              <a:rPr lang="en-US" dirty="0" err="1"/>
              <a:t>hashtable</a:t>
            </a:r>
            <a:r>
              <a:rPr lang="en-US" dirty="0"/>
              <a:t>.</a:t>
            </a:r>
          </a:p>
          <a:p>
            <a:pPr lvl="2"/>
            <a:r>
              <a:rPr lang="en-US" dirty="0"/>
              <a:t>If it is, get the corresponding value and return it.</a:t>
            </a:r>
          </a:p>
          <a:p>
            <a:pPr lvl="2"/>
            <a:r>
              <a:rPr lang="en-US" dirty="0"/>
              <a:t>If it's not, then </a:t>
            </a:r>
          </a:p>
          <a:p>
            <a:pPr lvl="3"/>
            <a:r>
              <a:rPr lang="en-US" dirty="0"/>
              <a:t>compute v = fib(n-1) + fib(n-2)</a:t>
            </a:r>
          </a:p>
          <a:p>
            <a:pPr lvl="3"/>
            <a:r>
              <a:rPr lang="en-US" dirty="0"/>
              <a:t>put the mapping from n to v in the </a:t>
            </a:r>
            <a:r>
              <a:rPr lang="en-US" dirty="0" err="1"/>
              <a:t>hashtable</a:t>
            </a:r>
            <a:endParaRPr lang="en-US" dirty="0"/>
          </a:p>
          <a:p>
            <a:pPr lvl="3"/>
            <a:r>
              <a:rPr lang="en-US" dirty="0"/>
              <a:t>return v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5205409"/>
      </p:ext>
    </p:extLst>
  </p:cSld>
  <p:clrMapOvr>
    <a:masterClrMapping/>
  </p:clrMapOvr>
  <p:transition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HashSets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Set (ADT) is an </a:t>
            </a:r>
            <a:r>
              <a:rPr lang="en-US" i="1" dirty="0"/>
              <a:t>unordered</a:t>
            </a:r>
            <a:r>
              <a:rPr lang="en-US" dirty="0"/>
              <a:t> collection of items.</a:t>
            </a:r>
          </a:p>
          <a:p>
            <a:pPr lvl="1"/>
            <a:r>
              <a:rPr lang="en-US" dirty="0"/>
              <a:t>A List is an </a:t>
            </a:r>
            <a:r>
              <a:rPr lang="en-US" i="1" dirty="0"/>
              <a:t>ordered</a:t>
            </a:r>
            <a:r>
              <a:rPr lang="en-US" dirty="0"/>
              <a:t> collection of items.</a:t>
            </a:r>
          </a:p>
          <a:p>
            <a:r>
              <a:rPr lang="en-US" dirty="0"/>
              <a:t>Java has a </a:t>
            </a:r>
            <a:r>
              <a:rPr lang="en-US" dirty="0" err="1"/>
              <a:t>HashSet</a:t>
            </a:r>
            <a:r>
              <a:rPr lang="en-US" dirty="0"/>
              <a:t> class that implements this ADT.</a:t>
            </a:r>
          </a:p>
          <a:p>
            <a:r>
              <a:rPr lang="en-US" dirty="0"/>
              <a:t>Similar to C++'s </a:t>
            </a:r>
            <a:r>
              <a:rPr lang="en-US" dirty="0" err="1"/>
              <a:t>std</a:t>
            </a:r>
            <a:r>
              <a:rPr lang="en-US" dirty="0"/>
              <a:t>::set class.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2712226"/>
      </p:ext>
    </p:extLst>
  </p:cSld>
  <p:clrMapOvr>
    <a:masterClrMapping/>
  </p:clrMapOvr>
  <p:transition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HashSet</a:t>
            </a:r>
            <a:r>
              <a:rPr lang="en-US" dirty="0"/>
              <a:t> (example for </a:t>
            </a:r>
            <a:r>
              <a:rPr lang="en-US" dirty="0" err="1"/>
              <a:t>ints</a:t>
            </a:r>
            <a:r>
              <a:rPr lang="en-US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600200"/>
            <a:ext cx="8382000" cy="4495800"/>
          </a:xfrm>
        </p:spPr>
        <p:txBody>
          <a:bodyPr/>
          <a:lstStyle/>
          <a:p>
            <a:r>
              <a:rPr lang="en-US" dirty="0"/>
              <a:t>Creation</a:t>
            </a:r>
          </a:p>
          <a:p>
            <a:pPr lvl="1"/>
            <a:r>
              <a:rPr lang="en-US" b="1" dirty="0" err="1">
                <a:latin typeface="Courier"/>
                <a:cs typeface="Courier"/>
              </a:rPr>
              <a:t>HashSet</a:t>
            </a:r>
            <a:r>
              <a:rPr lang="en-US" b="1" dirty="0">
                <a:latin typeface="Courier"/>
                <a:cs typeface="Courier"/>
              </a:rPr>
              <a:t>&lt;Integer&gt; set = new </a:t>
            </a:r>
            <a:r>
              <a:rPr lang="en-US" b="1" dirty="0" err="1">
                <a:latin typeface="Courier"/>
                <a:cs typeface="Courier"/>
              </a:rPr>
              <a:t>HashSet</a:t>
            </a:r>
            <a:r>
              <a:rPr lang="en-US" b="1" dirty="0">
                <a:latin typeface="Courier"/>
                <a:cs typeface="Courier"/>
              </a:rPr>
              <a:t>&lt;Integer&gt;();</a:t>
            </a:r>
          </a:p>
          <a:p>
            <a:r>
              <a:rPr lang="en-US" dirty="0"/>
              <a:t>Put stuff in</a:t>
            </a:r>
          </a:p>
          <a:p>
            <a:pPr lvl="1"/>
            <a:r>
              <a:rPr lang="en-US" b="1" dirty="0" err="1">
                <a:latin typeface="Courier"/>
                <a:cs typeface="Courier"/>
              </a:rPr>
              <a:t>set.add</a:t>
            </a:r>
            <a:r>
              <a:rPr lang="en-US" b="1" dirty="0">
                <a:latin typeface="Courier"/>
                <a:cs typeface="Courier"/>
              </a:rPr>
              <a:t>(x);     // adds x to the set</a:t>
            </a:r>
          </a:p>
          <a:p>
            <a:r>
              <a:rPr lang="en-US" dirty="0">
                <a:cs typeface="Courier"/>
              </a:rPr>
              <a:t>Test if something is in the set</a:t>
            </a:r>
          </a:p>
          <a:p>
            <a:pPr lvl="1"/>
            <a:r>
              <a:rPr lang="en-US" b="1" dirty="0" err="1">
                <a:latin typeface="Courier"/>
                <a:cs typeface="Courier"/>
              </a:rPr>
              <a:t>set.contains</a:t>
            </a:r>
            <a:r>
              <a:rPr lang="en-US" b="1" dirty="0">
                <a:latin typeface="Courier"/>
                <a:cs typeface="Courier"/>
              </a:rPr>
              <a:t>(x);    // returns true or false</a:t>
            </a:r>
          </a:p>
          <a:p>
            <a:r>
              <a:rPr lang="en-US" dirty="0">
                <a:latin typeface="Arial"/>
                <a:cs typeface="Arial"/>
              </a:rPr>
              <a:t>Remove something from the set</a:t>
            </a:r>
          </a:p>
          <a:p>
            <a:pPr lvl="1"/>
            <a:r>
              <a:rPr lang="en-US" b="1" dirty="0" err="1">
                <a:latin typeface="Courier"/>
                <a:cs typeface="Courier"/>
              </a:rPr>
              <a:t>set.remove</a:t>
            </a:r>
            <a:r>
              <a:rPr lang="en-US" b="1" dirty="0">
                <a:latin typeface="Courier"/>
                <a:cs typeface="Courier"/>
              </a:rPr>
              <a:t>(x);</a:t>
            </a:r>
          </a:p>
          <a:p>
            <a:r>
              <a:rPr lang="en-US" dirty="0">
                <a:latin typeface="Arial"/>
                <a:cs typeface="Arial"/>
              </a:rPr>
              <a:t>Other stuff</a:t>
            </a:r>
          </a:p>
          <a:p>
            <a:pPr lvl="1"/>
            <a:r>
              <a:rPr lang="en-US" b="1" dirty="0" err="1">
                <a:latin typeface="Courier"/>
                <a:cs typeface="Courier"/>
              </a:rPr>
              <a:t>set.size</a:t>
            </a:r>
            <a:r>
              <a:rPr lang="en-US" b="1" dirty="0">
                <a:latin typeface="Courier"/>
                <a:cs typeface="Courier"/>
              </a:rPr>
              <a:t>(), </a:t>
            </a:r>
            <a:r>
              <a:rPr lang="en-US" b="1" dirty="0" err="1">
                <a:latin typeface="Courier"/>
                <a:cs typeface="Courier"/>
              </a:rPr>
              <a:t>set.isEmpty</a:t>
            </a:r>
            <a:r>
              <a:rPr lang="en-US" b="1" dirty="0">
                <a:latin typeface="Courier"/>
                <a:cs typeface="Courier"/>
              </a:rPr>
              <a:t>(), </a:t>
            </a:r>
            <a:r>
              <a:rPr lang="en-US" b="1" dirty="0" err="1">
                <a:latin typeface="Courier"/>
                <a:cs typeface="Courier"/>
              </a:rPr>
              <a:t>set.clear</a:t>
            </a:r>
            <a:r>
              <a:rPr lang="en-US" b="1" dirty="0">
                <a:latin typeface="Courier"/>
                <a:cs typeface="Courier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30722527"/>
      </p:ext>
    </p:extLst>
  </p:cSld>
  <p:clrMapOvr>
    <a:masterClrMapping/>
  </p:clrMapOvr>
  <p:transition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04800"/>
            <a:ext cx="7467600" cy="3733800"/>
          </a:xfrm>
        </p:spPr>
        <p:txBody>
          <a:bodyPr/>
          <a:lstStyle/>
          <a:p>
            <a:r>
              <a:rPr lang="en-US" dirty="0"/>
              <a:t>And now for something completely different: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Multiple inheritance, </a:t>
            </a:r>
            <a:br>
              <a:rPr lang="en-US" dirty="0"/>
            </a:br>
            <a:r>
              <a:rPr lang="en-US" dirty="0"/>
              <a:t>Java interfaces,</a:t>
            </a:r>
            <a:br>
              <a:rPr lang="en-US" dirty="0"/>
            </a:br>
            <a:r>
              <a:rPr lang="en-US" dirty="0"/>
              <a:t>and abstract base classes.</a:t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1200" y="2743200"/>
            <a:ext cx="3022600" cy="340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832853"/>
      </p:ext>
    </p:extLst>
  </p:cSld>
  <p:clrMapOvr>
    <a:masterClrMapping/>
  </p:clrMapOvr>
  <p:transition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than one superclass?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if we want a class that has more than one superclass?</a:t>
            </a:r>
            <a:br>
              <a:rPr lang="en-US" dirty="0"/>
            </a:br>
            <a:endParaRPr lang="en-US" dirty="0"/>
          </a:p>
          <a:p>
            <a:r>
              <a:rPr lang="en-US" dirty="0"/>
              <a:t>ColorPoint3D could inherit from Point3D and </a:t>
            </a:r>
            <a:r>
              <a:rPr lang="en-US" dirty="0" err="1"/>
              <a:t>ColorPoint</a:t>
            </a:r>
            <a:r>
              <a:rPr lang="en-US" dirty="0"/>
              <a:t>.</a:t>
            </a:r>
          </a:p>
          <a:p>
            <a:r>
              <a:rPr lang="en-US" dirty="0" err="1"/>
              <a:t>StudentAthlete</a:t>
            </a:r>
            <a:r>
              <a:rPr lang="en-US" dirty="0"/>
              <a:t> inherits from Student and Athlete.</a:t>
            </a:r>
            <a:br>
              <a:rPr lang="en-US" dirty="0"/>
            </a:br>
            <a:endParaRPr lang="en-US" dirty="0"/>
          </a:p>
          <a:p>
            <a:r>
              <a:rPr lang="en-US" dirty="0"/>
              <a:t>Single inheritance can force you to use non-OOP technique to write these classes </a:t>
            </a:r>
          </a:p>
          <a:p>
            <a:pPr lvl="1"/>
            <a:r>
              <a:rPr lang="en-US" dirty="0"/>
              <a:t>(copying code or using "helper" methods)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3263900"/>
      </p:ext>
    </p:extLst>
  </p:cSld>
  <p:clrMapOvr>
    <a:masterClrMapping/>
  </p:clrMapOvr>
  <p:transition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Trees, </a:t>
            </a:r>
            <a:r>
              <a:rPr lang="en-US" dirty="0" err="1"/>
              <a:t>dags</a:t>
            </a:r>
            <a:r>
              <a:rPr lang="en-US" dirty="0"/>
              <a:t>, and diamonds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543800" cy="4724400"/>
          </a:xfrm>
        </p:spPr>
        <p:txBody>
          <a:bodyPr/>
          <a:lstStyle/>
          <a:p>
            <a:r>
              <a:rPr lang="en-US" dirty="0"/>
              <a:t>Note: The phrases </a:t>
            </a:r>
            <a:r>
              <a:rPr lang="en-US" i="1" dirty="0"/>
              <a:t>subclass</a:t>
            </a:r>
            <a:r>
              <a:rPr lang="en-US" dirty="0"/>
              <a:t>, </a:t>
            </a:r>
            <a:r>
              <a:rPr lang="en-US" i="1" dirty="0"/>
              <a:t>superclass</a:t>
            </a:r>
            <a:r>
              <a:rPr lang="en-US" dirty="0"/>
              <a:t> can be ambiguous</a:t>
            </a:r>
          </a:p>
          <a:p>
            <a:pPr lvl="1"/>
            <a:r>
              <a:rPr lang="en-US" dirty="0"/>
              <a:t>There are </a:t>
            </a:r>
            <a:r>
              <a:rPr lang="en-US" i="1" dirty="0"/>
              <a:t>immediate</a:t>
            </a:r>
            <a:r>
              <a:rPr lang="en-US" dirty="0"/>
              <a:t> subclasses, </a:t>
            </a:r>
            <a:r>
              <a:rPr lang="en-US" dirty="0" err="1"/>
              <a:t>superclasses</a:t>
            </a:r>
            <a:endParaRPr lang="en-US" dirty="0"/>
          </a:p>
          <a:p>
            <a:pPr lvl="1"/>
            <a:r>
              <a:rPr lang="en-US" dirty="0"/>
              <a:t>And there are </a:t>
            </a:r>
            <a:r>
              <a:rPr lang="en-US" i="1" dirty="0"/>
              <a:t>transitive</a:t>
            </a:r>
            <a:r>
              <a:rPr lang="en-US" dirty="0"/>
              <a:t> subclasses, </a:t>
            </a:r>
            <a:r>
              <a:rPr lang="en-US" dirty="0" err="1"/>
              <a:t>superclasses</a:t>
            </a:r>
            <a:endParaRPr lang="en-US" dirty="0"/>
          </a:p>
          <a:p>
            <a:endParaRPr lang="en-US" dirty="0"/>
          </a:p>
          <a:p>
            <a:r>
              <a:rPr lang="en-US" dirty="0"/>
              <a:t>Single inheritance: the </a:t>
            </a:r>
            <a:r>
              <a:rPr lang="en-US" i="1" dirty="0"/>
              <a:t>class hierarchy</a:t>
            </a:r>
            <a:r>
              <a:rPr lang="en-US" dirty="0"/>
              <a:t> is a tree</a:t>
            </a:r>
          </a:p>
          <a:p>
            <a:pPr lvl="1"/>
            <a:r>
              <a:rPr lang="en-US" dirty="0"/>
              <a:t>Nodes are classes</a:t>
            </a:r>
          </a:p>
          <a:p>
            <a:pPr lvl="1"/>
            <a:r>
              <a:rPr lang="en-US" dirty="0"/>
              <a:t>Parent is immediate superclass</a:t>
            </a:r>
          </a:p>
          <a:p>
            <a:pPr lvl="1"/>
            <a:r>
              <a:rPr lang="en-US" dirty="0"/>
              <a:t>Any number of children allowed</a:t>
            </a:r>
          </a:p>
          <a:p>
            <a:pPr lvl="1"/>
            <a:endParaRPr lang="en-US" dirty="0"/>
          </a:p>
          <a:p>
            <a:r>
              <a:rPr lang="en-US" dirty="0"/>
              <a:t>Multiple inheritance: the class hierarchy no longer a tree</a:t>
            </a:r>
          </a:p>
          <a:p>
            <a:pPr lvl="1"/>
            <a:r>
              <a:rPr lang="en-US" dirty="0"/>
              <a:t>Cycles still disallowed (a directed-acyclic graph)</a:t>
            </a:r>
          </a:p>
          <a:p>
            <a:pPr lvl="1"/>
            <a:r>
              <a:rPr lang="en-US" dirty="0"/>
              <a:t>If multiple paths show that </a:t>
            </a:r>
            <a:r>
              <a:rPr lang="en-US" i="1" dirty="0"/>
              <a:t>X</a:t>
            </a:r>
            <a:r>
              <a:rPr lang="en-US" dirty="0"/>
              <a:t> is a (transitive) superclass of </a:t>
            </a:r>
            <a:r>
              <a:rPr lang="en-US" i="1" dirty="0"/>
              <a:t>Y</a:t>
            </a:r>
            <a:r>
              <a:rPr lang="en-US" dirty="0"/>
              <a:t>, then we have </a:t>
            </a:r>
            <a:r>
              <a:rPr lang="en-US" i="1" dirty="0"/>
              <a:t>diamonds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288716" y="2764615"/>
            <a:ext cx="4074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705600" y="3348335"/>
            <a:ext cx="3898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315200" y="3348335"/>
            <a:ext cx="4074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822116" y="3348335"/>
            <a:ext cx="4074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822116" y="3957935"/>
            <a:ext cx="3898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</a:p>
        </p:txBody>
      </p:sp>
      <p:cxnSp>
        <p:nvCxnSpPr>
          <p:cNvPr id="13" name="Straight Connector 12"/>
          <p:cNvCxnSpPr>
            <a:stCxn id="7" idx="2"/>
            <a:endCxn id="8" idx="0"/>
          </p:cNvCxnSpPr>
          <p:nvPr/>
        </p:nvCxnSpPr>
        <p:spPr bwMode="auto">
          <a:xfrm flipH="1">
            <a:off x="6900525" y="3226280"/>
            <a:ext cx="591933" cy="122055"/>
          </a:xfrm>
          <a:prstGeom prst="line">
            <a:avLst/>
          </a:prstGeom>
          <a:solidFill>
            <a:schemeClr val="accent1"/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5" name="Straight Connector 14"/>
          <p:cNvCxnSpPr>
            <a:stCxn id="7" idx="2"/>
          </p:cNvCxnSpPr>
          <p:nvPr/>
        </p:nvCxnSpPr>
        <p:spPr bwMode="auto">
          <a:xfrm>
            <a:off x="7492458" y="3226280"/>
            <a:ext cx="26484" cy="274455"/>
          </a:xfrm>
          <a:prstGeom prst="line">
            <a:avLst/>
          </a:prstGeom>
          <a:solidFill>
            <a:schemeClr val="accent1"/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8" name="Straight Connector 17"/>
          <p:cNvCxnSpPr>
            <a:stCxn id="7" idx="2"/>
            <a:endCxn id="10" idx="0"/>
          </p:cNvCxnSpPr>
          <p:nvPr/>
        </p:nvCxnSpPr>
        <p:spPr bwMode="auto">
          <a:xfrm>
            <a:off x="7492458" y="3226280"/>
            <a:ext cx="533400" cy="122055"/>
          </a:xfrm>
          <a:prstGeom prst="line">
            <a:avLst/>
          </a:prstGeom>
          <a:solidFill>
            <a:schemeClr val="accent1"/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1" name="Straight Connector 20"/>
          <p:cNvCxnSpPr>
            <a:endCxn id="11" idx="0"/>
          </p:cNvCxnSpPr>
          <p:nvPr/>
        </p:nvCxnSpPr>
        <p:spPr bwMode="auto">
          <a:xfrm flipH="1">
            <a:off x="8017041" y="3744507"/>
            <a:ext cx="8817" cy="213428"/>
          </a:xfrm>
          <a:prstGeom prst="line">
            <a:avLst/>
          </a:prstGeom>
          <a:solidFill>
            <a:schemeClr val="accent1"/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4" name="TextBox 23"/>
          <p:cNvSpPr txBox="1"/>
          <p:nvPr/>
        </p:nvSpPr>
        <p:spPr>
          <a:xfrm>
            <a:off x="7772400" y="4491335"/>
            <a:ext cx="4074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924800" y="6091535"/>
            <a:ext cx="4074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315200" y="5100935"/>
            <a:ext cx="4074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8261707" y="5029200"/>
            <a:ext cx="5012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8305800" y="5486400"/>
            <a:ext cx="3898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Z</a:t>
            </a:r>
          </a:p>
        </p:txBody>
      </p:sp>
      <p:cxnSp>
        <p:nvCxnSpPr>
          <p:cNvPr id="29" name="Straight Connector 28"/>
          <p:cNvCxnSpPr>
            <a:stCxn id="26" idx="2"/>
            <a:endCxn id="25" idx="0"/>
          </p:cNvCxnSpPr>
          <p:nvPr/>
        </p:nvCxnSpPr>
        <p:spPr bwMode="auto">
          <a:xfrm>
            <a:off x="7518942" y="5562600"/>
            <a:ext cx="609600" cy="528935"/>
          </a:xfrm>
          <a:prstGeom prst="line">
            <a:avLst/>
          </a:prstGeom>
          <a:solidFill>
            <a:schemeClr val="accent1"/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1" name="Straight Connector 30"/>
          <p:cNvCxnSpPr>
            <a:stCxn id="24" idx="2"/>
            <a:endCxn id="27" idx="0"/>
          </p:cNvCxnSpPr>
          <p:nvPr/>
        </p:nvCxnSpPr>
        <p:spPr bwMode="auto">
          <a:xfrm>
            <a:off x="7976142" y="4953000"/>
            <a:ext cx="536212" cy="76200"/>
          </a:xfrm>
          <a:prstGeom prst="line">
            <a:avLst/>
          </a:prstGeom>
          <a:solidFill>
            <a:schemeClr val="accent1"/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2" name="Straight Connector 31"/>
          <p:cNvCxnSpPr/>
          <p:nvPr/>
        </p:nvCxnSpPr>
        <p:spPr bwMode="auto">
          <a:xfrm>
            <a:off x="8500725" y="5331767"/>
            <a:ext cx="0" cy="235298"/>
          </a:xfrm>
          <a:prstGeom prst="line">
            <a:avLst/>
          </a:prstGeom>
          <a:solidFill>
            <a:schemeClr val="accent1"/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8" name="Straight Connector 37"/>
          <p:cNvCxnSpPr>
            <a:stCxn id="24" idx="2"/>
            <a:endCxn id="26" idx="0"/>
          </p:cNvCxnSpPr>
          <p:nvPr/>
        </p:nvCxnSpPr>
        <p:spPr bwMode="auto">
          <a:xfrm flipH="1">
            <a:off x="7518942" y="4953000"/>
            <a:ext cx="457200" cy="147935"/>
          </a:xfrm>
          <a:prstGeom prst="line">
            <a:avLst/>
          </a:prstGeom>
          <a:solidFill>
            <a:schemeClr val="accent1"/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4" name="Straight Connector 43"/>
          <p:cNvCxnSpPr>
            <a:stCxn id="25" idx="0"/>
            <a:endCxn id="28" idx="2"/>
          </p:cNvCxnSpPr>
          <p:nvPr/>
        </p:nvCxnSpPr>
        <p:spPr bwMode="auto">
          <a:xfrm flipV="1">
            <a:off x="8128542" y="5948065"/>
            <a:ext cx="372183" cy="143470"/>
          </a:xfrm>
          <a:prstGeom prst="line">
            <a:avLst/>
          </a:prstGeom>
          <a:solidFill>
            <a:schemeClr val="accent1"/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1226192924"/>
      </p:ext>
    </p:extLst>
  </p:cSld>
  <p:clrMapOvr>
    <a:masterClrMapping/>
  </p:clrMapOvr>
  <p:transition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could go wrong? (C++)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</a:t>
            </a:r>
            <a:r>
              <a:rPr lang="en-US" i="1" dirty="0"/>
              <a:t>V</a:t>
            </a:r>
            <a:r>
              <a:rPr lang="en-US" dirty="0"/>
              <a:t> and </a:t>
            </a:r>
            <a:r>
              <a:rPr lang="en-US" i="1" dirty="0"/>
              <a:t>Z</a:t>
            </a:r>
            <a:r>
              <a:rPr lang="en-US" dirty="0"/>
              <a:t> both define a method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m</a:t>
            </a:r>
            <a:r>
              <a:rPr lang="en-US" dirty="0"/>
              <a:t>,</a:t>
            </a:r>
          </a:p>
          <a:p>
            <a:pPr marL="0" indent="0">
              <a:buNone/>
            </a:pPr>
            <a:r>
              <a:rPr lang="en-US" dirty="0"/>
              <a:t>     what does </a:t>
            </a:r>
            <a:r>
              <a:rPr lang="en-US" i="1" dirty="0"/>
              <a:t>Y</a:t>
            </a:r>
            <a:r>
              <a:rPr lang="en-US" dirty="0"/>
              <a:t> inherit?  What does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super</a:t>
            </a:r>
            <a:r>
              <a:rPr lang="en-US" dirty="0"/>
              <a:t> mean?</a:t>
            </a:r>
          </a:p>
          <a:p>
            <a:pPr lvl="1"/>
            <a:r>
              <a:rPr lang="en-US" i="1" dirty="0"/>
              <a:t>Directed resends</a:t>
            </a:r>
            <a:r>
              <a:rPr lang="en-US" dirty="0"/>
              <a:t> useful (e.g., 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Z.super</a:t>
            </a:r>
            <a:r>
              <a:rPr lang="en-US" dirty="0"/>
              <a:t>)</a:t>
            </a:r>
          </a:p>
          <a:p>
            <a:pPr lvl="1"/>
            <a:endParaRPr lang="en-US" dirty="0"/>
          </a:p>
          <a:p>
            <a:r>
              <a:rPr lang="en-US" dirty="0"/>
              <a:t>What if </a:t>
            </a:r>
            <a:r>
              <a:rPr lang="en-US" i="1" dirty="0"/>
              <a:t>X</a:t>
            </a:r>
            <a:r>
              <a:rPr lang="en-US" dirty="0"/>
              <a:t> defines a method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m</a:t>
            </a:r>
            <a:r>
              <a:rPr lang="en-US" dirty="0"/>
              <a:t> that </a:t>
            </a:r>
            <a:r>
              <a:rPr lang="en-US" i="1" dirty="0"/>
              <a:t>Z</a:t>
            </a:r>
            <a:r>
              <a:rPr lang="en-US" dirty="0"/>
              <a:t> but not </a:t>
            </a:r>
            <a:r>
              <a:rPr lang="en-US" i="1" dirty="0"/>
              <a:t>V</a:t>
            </a:r>
            <a:r>
              <a:rPr lang="en-US" dirty="0"/>
              <a:t> overrides?</a:t>
            </a:r>
          </a:p>
          <a:p>
            <a:pPr lvl="1"/>
            <a:r>
              <a:rPr lang="en-US" dirty="0"/>
              <a:t>Can handle like previous case, but sometimes undesirable (e.g.,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ColorPt3D</a:t>
            </a:r>
            <a:r>
              <a:rPr lang="en-US" dirty="0"/>
              <a:t> wants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Pt3D</a:t>
            </a:r>
            <a:r>
              <a:rPr lang="en-US" dirty="0"/>
              <a:t>'s overrides to "win")</a:t>
            </a:r>
          </a:p>
          <a:p>
            <a:pPr lvl="1"/>
            <a:endParaRPr lang="en-US" dirty="0"/>
          </a:p>
          <a:p>
            <a:r>
              <a:rPr lang="en-US" dirty="0"/>
              <a:t>If </a:t>
            </a:r>
            <a:r>
              <a:rPr lang="en-US" i="1" dirty="0"/>
              <a:t>X</a:t>
            </a:r>
            <a:r>
              <a:rPr lang="en-US" dirty="0"/>
              <a:t> defines fields, should </a:t>
            </a:r>
            <a:r>
              <a:rPr lang="en-US" i="1" dirty="0"/>
              <a:t>Y</a:t>
            </a:r>
            <a:r>
              <a:rPr lang="en-US" dirty="0"/>
              <a:t> have one copy of them (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f</a:t>
            </a:r>
            <a:r>
              <a:rPr lang="en-US" dirty="0"/>
              <a:t>) or two (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V.f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/>
              <a:t>and 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Z.f</a:t>
            </a:r>
            <a:r>
              <a:rPr lang="en-US" dirty="0"/>
              <a:t>)?</a:t>
            </a:r>
          </a:p>
          <a:p>
            <a:pPr lvl="1"/>
            <a:r>
              <a:rPr lang="en-US" dirty="0"/>
              <a:t>Turns out each behavior is sometimes desirable (next slides)</a:t>
            </a:r>
          </a:p>
          <a:p>
            <a:pPr lvl="1"/>
            <a:r>
              <a:rPr lang="en-US" dirty="0"/>
              <a:t>So C++ has (at least) two forms of inheritance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086600" y="533400"/>
            <a:ext cx="4074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239000" y="2133600"/>
            <a:ext cx="4074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629400" y="1143000"/>
            <a:ext cx="4074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575907" y="1071265"/>
            <a:ext cx="5012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620000" y="1528465"/>
            <a:ext cx="3898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Z</a:t>
            </a:r>
          </a:p>
        </p:txBody>
      </p:sp>
      <p:cxnSp>
        <p:nvCxnSpPr>
          <p:cNvPr id="12" name="Straight Connector 11"/>
          <p:cNvCxnSpPr>
            <a:stCxn id="9" idx="2"/>
            <a:endCxn id="8" idx="0"/>
          </p:cNvCxnSpPr>
          <p:nvPr/>
        </p:nvCxnSpPr>
        <p:spPr bwMode="auto">
          <a:xfrm>
            <a:off x="6833142" y="1604665"/>
            <a:ext cx="609600" cy="528935"/>
          </a:xfrm>
          <a:prstGeom prst="line">
            <a:avLst/>
          </a:prstGeom>
          <a:solidFill>
            <a:schemeClr val="accent1"/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3" name="Straight Connector 12"/>
          <p:cNvCxnSpPr>
            <a:stCxn id="7" idx="2"/>
            <a:endCxn id="10" idx="0"/>
          </p:cNvCxnSpPr>
          <p:nvPr/>
        </p:nvCxnSpPr>
        <p:spPr bwMode="auto">
          <a:xfrm>
            <a:off x="7290342" y="995065"/>
            <a:ext cx="536212" cy="76200"/>
          </a:xfrm>
          <a:prstGeom prst="line">
            <a:avLst/>
          </a:prstGeom>
          <a:solidFill>
            <a:schemeClr val="accent1"/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4" name="Straight Connector 13"/>
          <p:cNvCxnSpPr/>
          <p:nvPr/>
        </p:nvCxnSpPr>
        <p:spPr bwMode="auto">
          <a:xfrm>
            <a:off x="7814925" y="1373832"/>
            <a:ext cx="0" cy="235298"/>
          </a:xfrm>
          <a:prstGeom prst="line">
            <a:avLst/>
          </a:prstGeom>
          <a:solidFill>
            <a:schemeClr val="accent1"/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5" name="Straight Connector 14"/>
          <p:cNvCxnSpPr>
            <a:stCxn id="7" idx="2"/>
            <a:endCxn id="9" idx="0"/>
          </p:cNvCxnSpPr>
          <p:nvPr/>
        </p:nvCxnSpPr>
        <p:spPr bwMode="auto">
          <a:xfrm flipH="1">
            <a:off x="6833142" y="995065"/>
            <a:ext cx="457200" cy="147935"/>
          </a:xfrm>
          <a:prstGeom prst="line">
            <a:avLst/>
          </a:prstGeom>
          <a:solidFill>
            <a:schemeClr val="accent1"/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6" name="Straight Connector 15"/>
          <p:cNvCxnSpPr>
            <a:stCxn id="8" idx="0"/>
            <a:endCxn id="11" idx="2"/>
          </p:cNvCxnSpPr>
          <p:nvPr/>
        </p:nvCxnSpPr>
        <p:spPr bwMode="auto">
          <a:xfrm flipV="1">
            <a:off x="7442742" y="1990130"/>
            <a:ext cx="372183" cy="143470"/>
          </a:xfrm>
          <a:prstGeom prst="line">
            <a:avLst/>
          </a:prstGeom>
          <a:solidFill>
            <a:schemeClr val="accent1"/>
          </a:solidFill>
          <a:ln w="349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1371397056"/>
      </p:ext>
    </p:extLst>
  </p:cSld>
  <p:clrMapOvr>
    <a:masterClrMapping/>
  </p:clrMapOvr>
  <p:transition/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3DColorPoints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295400"/>
            <a:ext cx="7772400" cy="10668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If Java had multiple inheritance, we would want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ColorPt3D</a:t>
            </a:r>
            <a:r>
              <a:rPr lang="en-US" dirty="0"/>
              <a:t> to "combine" the x and y fields into one copy of each.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09600" y="2057400"/>
            <a:ext cx="7772400" cy="43434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tx2"/>
                </a:solidFill>
                <a:latin typeface="Courier New" pitchFamily="49" charset="0"/>
              </a:rPr>
              <a:t>public class Point { private </a:t>
            </a:r>
            <a:r>
              <a:rPr lang="en-US" sz="2000" kern="0" dirty="0" err="1">
                <a:solidFill>
                  <a:schemeClr val="tx2"/>
                </a:solidFill>
                <a:latin typeface="Courier New" pitchFamily="49" charset="0"/>
              </a:rPr>
              <a:t>int</a:t>
            </a:r>
            <a:r>
              <a:rPr lang="en-US" sz="2000" kern="0" dirty="0">
                <a:solidFill>
                  <a:schemeClr val="tx2"/>
                </a:solidFill>
                <a:latin typeface="Courier New" pitchFamily="49" charset="0"/>
              </a:rPr>
              <a:t> x, y; }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dirty="0">
              <a:solidFill>
                <a:schemeClr val="tx2"/>
              </a:solidFill>
              <a:latin typeface="Courier New" pitchFamily="49" charset="0"/>
              <a:cs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tx2"/>
                </a:solidFill>
                <a:latin typeface="Courier New" pitchFamily="49" charset="0"/>
              </a:rPr>
              <a:t>public class </a:t>
            </a:r>
            <a:r>
              <a:rPr lang="en-US" sz="2000" kern="0" dirty="0" err="1">
                <a:solidFill>
                  <a:schemeClr val="tx2"/>
                </a:solidFill>
                <a:latin typeface="Courier New" pitchFamily="49" charset="0"/>
              </a:rPr>
              <a:t>ColorPoint</a:t>
            </a:r>
            <a:r>
              <a:rPr lang="en-US" sz="2000" kern="0" dirty="0">
                <a:solidFill>
                  <a:schemeClr val="tx2"/>
                </a:solidFill>
                <a:latin typeface="Courier New" pitchFamily="49" charset="0"/>
              </a:rPr>
              <a:t> extends Point {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tx2"/>
                </a:solidFill>
                <a:latin typeface="Courier New" pitchFamily="49" charset="0"/>
              </a:rPr>
              <a:t>  private Color color;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tx2"/>
                </a:solidFill>
                <a:latin typeface="Courier New" pitchFamily="49" charset="0"/>
              </a:rPr>
              <a:t>}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chemeClr val="tx2"/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tx2"/>
                </a:solidFill>
                <a:latin typeface="Courier New" pitchFamily="49" charset="0"/>
              </a:rPr>
              <a:t>public class Point3D extends Point {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tx2"/>
                </a:solidFill>
                <a:latin typeface="Courier New" pitchFamily="49" charset="0"/>
              </a:rPr>
              <a:t>  private </a:t>
            </a:r>
            <a:r>
              <a:rPr lang="en-US" sz="2000" kern="0" dirty="0" err="1">
                <a:solidFill>
                  <a:schemeClr val="tx2"/>
                </a:solidFill>
                <a:latin typeface="Courier New" pitchFamily="49" charset="0"/>
              </a:rPr>
              <a:t>int</a:t>
            </a:r>
            <a:r>
              <a:rPr lang="en-US" sz="2000" kern="0" dirty="0">
                <a:solidFill>
                  <a:schemeClr val="tx2"/>
                </a:solidFill>
                <a:latin typeface="Courier New" pitchFamily="49" charset="0"/>
              </a:rPr>
              <a:t> z;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tx2"/>
                </a:solidFill>
                <a:latin typeface="Courier New" pitchFamily="49" charset="0"/>
              </a:rPr>
              <a:t>}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rgbClr val="C00000"/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C00000"/>
                </a:solidFill>
                <a:latin typeface="Courier New" pitchFamily="49" charset="0"/>
              </a:rPr>
              <a:t>public class ColorPoint3D extends Point, Point3D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C00000"/>
                </a:solidFill>
                <a:latin typeface="Courier New" pitchFamily="49" charset="0"/>
              </a:rPr>
              <a:t>  // not valid Java code!</a:t>
            </a: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336941"/>
      </p:ext>
    </p:extLst>
  </p:cSld>
  <p:clrMapOvr>
    <a:masterClrMapping/>
  </p:clrMapOvr>
  <p:transition/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28600"/>
            <a:ext cx="7772400" cy="1143000"/>
          </a:xfrm>
        </p:spPr>
        <p:txBody>
          <a:bodyPr/>
          <a:lstStyle/>
          <a:p>
            <a:r>
              <a:rPr lang="en-US" dirty="0"/>
              <a:t>Artistic cowboys (or cowboy-</a:t>
            </a:r>
            <a:r>
              <a:rPr lang="en-US" dirty="0" err="1"/>
              <a:t>ish</a:t>
            </a:r>
            <a:r>
              <a:rPr lang="en-US" dirty="0"/>
              <a:t> artists?)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219200"/>
            <a:ext cx="7772400" cy="8382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This code has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Person</a:t>
            </a:r>
            <a:r>
              <a:rPr lang="en-US" dirty="0"/>
              <a:t> define a pocket for subclasses to use, but an 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ArtistCowboy</a:t>
            </a:r>
            <a:r>
              <a:rPr lang="en-US" dirty="0"/>
              <a:t> wants </a:t>
            </a:r>
            <a:r>
              <a:rPr lang="en-US" i="1" dirty="0"/>
              <a:t>two</a:t>
            </a:r>
            <a:r>
              <a:rPr lang="en-US" dirty="0"/>
              <a:t> pockets, one for each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draw</a:t>
            </a:r>
            <a:r>
              <a:rPr lang="en-US" dirty="0"/>
              <a:t> method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09600" y="2057400"/>
            <a:ext cx="8001000" cy="43434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public class Person { private Pocket pocket; }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dirty="0">
              <a:solidFill>
                <a:srgbClr val="000000"/>
              </a:solidFill>
              <a:latin typeface="Courier New" pitchFamily="49" charset="0"/>
              <a:cs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public class Artist extends Person {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  // stores a brush in their pocket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  public void draw() { /* draw a picture */ }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}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public class Cowboy extends Person {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  // stores a gun in their pocket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  public void draw() { /* draw their gun */ }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}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FF0000"/>
                </a:solidFill>
                <a:latin typeface="Courier New" pitchFamily="49" charset="0"/>
              </a:rPr>
              <a:t>public class </a:t>
            </a:r>
            <a:r>
              <a:rPr lang="en-US" sz="2000" kern="0" dirty="0" err="1">
                <a:solidFill>
                  <a:srgbClr val="FF0000"/>
                </a:solidFill>
                <a:latin typeface="Courier New" pitchFamily="49" charset="0"/>
              </a:rPr>
              <a:t>ArtistCowboy</a:t>
            </a:r>
            <a:r>
              <a:rPr lang="en-US" sz="2000" kern="0" dirty="0">
                <a:solidFill>
                  <a:srgbClr val="FF0000"/>
                </a:solidFill>
                <a:latin typeface="Courier New" pitchFamily="49" charset="0"/>
              </a:rPr>
              <a:t> extends Artist, Cowboy {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FF0000"/>
                </a:solidFill>
                <a:latin typeface="Courier New" pitchFamily="49" charset="0"/>
              </a:rPr>
              <a:t>  // do I have one pocket, or two?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FF0000"/>
                </a:solidFill>
                <a:latin typeface="Courier New" pitchFamily="49" charset="0"/>
              </a:rPr>
              <a:t>  public void draw() { /* what should I do? */ }</a:t>
            </a:r>
          </a:p>
        </p:txBody>
      </p:sp>
    </p:spTree>
    <p:extLst>
      <p:ext uri="{BB962C8B-B14F-4D97-AF65-F5344CB8AC3E}">
        <p14:creationId xmlns:p14="http://schemas.microsoft.com/office/powerpoint/2010/main" val="885385799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 of Java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Java was first used in the 15</a:t>
            </a:r>
            <a:r>
              <a:rPr lang="en-US" baseline="30000" dirty="0"/>
              <a:t>th</a:t>
            </a:r>
            <a:r>
              <a:rPr lang="en-US" dirty="0"/>
              <a:t> century, in Yemen, and quickly spread to Egypt and North Africa.</a:t>
            </a:r>
          </a:p>
        </p:txBody>
      </p:sp>
    </p:spTree>
    <p:extLst>
      <p:ext uri="{BB962C8B-B14F-4D97-AF65-F5344CB8AC3E}">
        <p14:creationId xmlns:p14="http://schemas.microsoft.com/office/powerpoint/2010/main" val="1467495044"/>
      </p:ext>
    </p:extLst>
  </p:cSld>
  <p:clrMapOvr>
    <a:masterClrMapping/>
  </p:clrMapOvr>
  <p:transition/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 interfaces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C++ has multiple inheritance (can solve the diamond problem either way you want).</a:t>
            </a:r>
            <a:br>
              <a:rPr lang="en-US" dirty="0"/>
            </a:br>
            <a:endParaRPr lang="en-US" dirty="0"/>
          </a:p>
          <a:p>
            <a:r>
              <a:rPr lang="en-US" dirty="0"/>
              <a:t>Java does not have multiple inheritance.</a:t>
            </a:r>
          </a:p>
          <a:p>
            <a:endParaRPr lang="en-US" dirty="0"/>
          </a:p>
          <a:p>
            <a:r>
              <a:rPr lang="en-US" dirty="0"/>
              <a:t>Java has something similar to a classes called </a:t>
            </a:r>
            <a:r>
              <a:rPr lang="en-US" i="1" dirty="0"/>
              <a:t>interfaces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64933730"/>
      </p:ext>
    </p:extLst>
  </p:cSld>
  <p:clrMapOvr>
    <a:masterClrMapping/>
  </p:clrMapOvr>
  <p:transition/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 interfaces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295400"/>
            <a:ext cx="7772400" cy="12192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Interfaces have no fields, only methods.</a:t>
            </a:r>
            <a:br>
              <a:rPr lang="en-US" dirty="0"/>
            </a:br>
            <a:r>
              <a:rPr lang="en-US" dirty="0"/>
              <a:t>All the methods lack bodies.</a:t>
            </a:r>
            <a:endParaRPr lang="en-US" i="1" dirty="0"/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143000" y="2133600"/>
            <a:ext cx="6858000" cy="42672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r>
              <a:rPr lang="en-US" sz="2000" dirty="0">
                <a:latin typeface="Courier New" pitchFamily="49" charset="0"/>
              </a:rPr>
              <a:t>public </a:t>
            </a:r>
            <a:r>
              <a:rPr lang="en-US" sz="2000" dirty="0">
                <a:solidFill>
                  <a:srgbClr val="2D2DB9"/>
                </a:solidFill>
                <a:latin typeface="Courier New" pitchFamily="49" charset="0"/>
              </a:rPr>
              <a:t>interface</a:t>
            </a:r>
            <a:r>
              <a:rPr lang="en-US" sz="2000" dirty="0">
                <a:latin typeface="Courier New" pitchFamily="49" charset="0"/>
              </a:rPr>
              <a:t> Shape {</a:t>
            </a: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r>
              <a:rPr lang="en-US" sz="2000" dirty="0">
                <a:latin typeface="Courier New" pitchFamily="49" charset="0"/>
              </a:rPr>
              <a:t>  public double </a:t>
            </a:r>
            <a:r>
              <a:rPr lang="en-US" sz="2000" dirty="0" err="1">
                <a:latin typeface="Courier New" pitchFamily="49" charset="0"/>
              </a:rPr>
              <a:t>calculatePerimeter</a:t>
            </a:r>
            <a:r>
              <a:rPr lang="en-US" sz="2000" dirty="0">
                <a:latin typeface="Courier New" pitchFamily="49" charset="0"/>
              </a:rPr>
              <a:t>();</a:t>
            </a: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r>
              <a:rPr lang="en-US" sz="2000" dirty="0">
                <a:latin typeface="Courier New" pitchFamily="49" charset="0"/>
              </a:rPr>
              <a:t>  public double </a:t>
            </a:r>
            <a:r>
              <a:rPr lang="en-US" sz="2000" dirty="0" err="1">
                <a:latin typeface="Courier New" pitchFamily="49" charset="0"/>
              </a:rPr>
              <a:t>calculateArea</a:t>
            </a:r>
            <a:r>
              <a:rPr lang="en-US" sz="2000" dirty="0">
                <a:latin typeface="Courier New" pitchFamily="49" charset="0"/>
              </a:rPr>
              <a:t>();</a:t>
            </a: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r>
              <a:rPr lang="en-US" sz="2000" dirty="0">
                <a:latin typeface="Courier New" pitchFamily="49" charset="0"/>
              </a:rPr>
              <a:t>}</a:t>
            </a: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r>
              <a:rPr lang="en-US" sz="2000" dirty="0">
                <a:latin typeface="Courier New" pitchFamily="49" charset="0"/>
              </a:rPr>
              <a:t>public class Ellipse </a:t>
            </a:r>
            <a:r>
              <a:rPr lang="en-US" sz="2000" dirty="0">
                <a:solidFill>
                  <a:srgbClr val="2D2DB9"/>
                </a:solidFill>
                <a:latin typeface="Courier New" pitchFamily="49" charset="0"/>
              </a:rPr>
              <a:t>implements</a:t>
            </a:r>
            <a:r>
              <a:rPr lang="en-US" sz="2000" dirty="0">
                <a:latin typeface="Courier New" pitchFamily="49" charset="0"/>
              </a:rPr>
              <a:t> Shape {</a:t>
            </a:r>
            <a:br>
              <a:rPr lang="en-US" sz="2000" dirty="0">
                <a:latin typeface="Courier New" pitchFamily="49" charset="0"/>
              </a:rPr>
            </a:br>
            <a:r>
              <a:rPr lang="en-US" sz="2000" dirty="0">
                <a:latin typeface="Courier New" pitchFamily="49" charset="0"/>
              </a:rPr>
              <a:t>  private double </a:t>
            </a:r>
            <a:r>
              <a:rPr lang="en-US" sz="2000" dirty="0" err="1">
                <a:latin typeface="Courier New" pitchFamily="49" charset="0"/>
              </a:rPr>
              <a:t>radiusx</a:t>
            </a:r>
            <a:r>
              <a:rPr lang="en-US" sz="2000" dirty="0">
                <a:latin typeface="Courier New" pitchFamily="49" charset="0"/>
              </a:rPr>
              <a:t>, </a:t>
            </a:r>
            <a:r>
              <a:rPr lang="en-US" sz="2000" dirty="0" err="1">
                <a:latin typeface="Courier New" pitchFamily="49" charset="0"/>
              </a:rPr>
              <a:t>radiusy</a:t>
            </a:r>
            <a:r>
              <a:rPr lang="en-US" sz="2000" dirty="0">
                <a:latin typeface="Courier New" pitchFamily="49" charset="0"/>
              </a:rPr>
              <a:t>;</a:t>
            </a: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r>
              <a:rPr lang="en-US" sz="2000" dirty="0">
                <a:latin typeface="Courier New" pitchFamily="49" charset="0"/>
              </a:rPr>
              <a:t>  public double </a:t>
            </a:r>
            <a:r>
              <a:rPr lang="en-US" sz="2000" dirty="0" err="1">
                <a:latin typeface="Courier New" pitchFamily="49" charset="0"/>
              </a:rPr>
              <a:t>calculatePerimeter</a:t>
            </a:r>
            <a:r>
              <a:rPr lang="en-US" sz="2000" dirty="0">
                <a:latin typeface="Courier New" pitchFamily="49" charset="0"/>
              </a:rPr>
              <a:t>() { … }</a:t>
            </a: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r>
              <a:rPr lang="en-US" sz="2000" dirty="0">
                <a:latin typeface="Courier New" pitchFamily="49" charset="0"/>
              </a:rPr>
              <a:t>  public double </a:t>
            </a:r>
            <a:r>
              <a:rPr lang="en-US" sz="2000" dirty="0" err="1">
                <a:latin typeface="Courier New" pitchFamily="49" charset="0"/>
              </a:rPr>
              <a:t>calculateArea</a:t>
            </a:r>
            <a:r>
              <a:rPr lang="en-US" sz="2000" dirty="0">
                <a:latin typeface="Courier New" pitchFamily="49" charset="0"/>
              </a:rPr>
              <a:t>() { … }</a:t>
            </a: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r>
              <a:rPr lang="en-US" sz="2000" dirty="0">
                <a:latin typeface="Courier New" pitchFamily="49" charset="0"/>
              </a:rPr>
              <a:t>}</a:t>
            </a: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r>
              <a:rPr lang="en-US" sz="2000" dirty="0">
                <a:latin typeface="Courier New" pitchFamily="49" charset="0"/>
              </a:rPr>
              <a:t>public class Rectangle </a:t>
            </a:r>
            <a:r>
              <a:rPr lang="en-US" sz="2000" dirty="0">
                <a:solidFill>
                  <a:srgbClr val="2D2DB9"/>
                </a:solidFill>
                <a:latin typeface="Courier New" pitchFamily="49" charset="0"/>
              </a:rPr>
              <a:t>implements</a:t>
            </a:r>
            <a:r>
              <a:rPr lang="en-US" sz="2000" dirty="0">
                <a:latin typeface="Courier New" pitchFamily="49" charset="0"/>
              </a:rPr>
              <a:t> Shape {</a:t>
            </a:r>
            <a:br>
              <a:rPr lang="en-US" sz="2000" dirty="0">
                <a:latin typeface="Courier New" pitchFamily="49" charset="0"/>
              </a:rPr>
            </a:br>
            <a:r>
              <a:rPr lang="en-US" sz="2000" dirty="0">
                <a:latin typeface="Courier New" pitchFamily="49" charset="0"/>
              </a:rPr>
              <a:t>  private double length, width;</a:t>
            </a: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r>
              <a:rPr lang="en-US" sz="2000" dirty="0">
                <a:latin typeface="Courier New" pitchFamily="49" charset="0"/>
              </a:rPr>
              <a:t>  public double </a:t>
            </a:r>
            <a:r>
              <a:rPr lang="en-US" sz="2000" dirty="0" err="1">
                <a:latin typeface="Courier New" pitchFamily="49" charset="0"/>
              </a:rPr>
              <a:t>calculatePerimeter</a:t>
            </a:r>
            <a:r>
              <a:rPr lang="en-US" sz="2000" dirty="0">
                <a:latin typeface="Courier New" pitchFamily="49" charset="0"/>
              </a:rPr>
              <a:t>() { … }</a:t>
            </a: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r>
              <a:rPr lang="en-US" sz="2000" dirty="0">
                <a:latin typeface="Courier New" pitchFamily="49" charset="0"/>
              </a:rPr>
              <a:t>  public double </a:t>
            </a:r>
            <a:r>
              <a:rPr lang="en-US" sz="2000" dirty="0" err="1">
                <a:latin typeface="Courier New" pitchFamily="49" charset="0"/>
              </a:rPr>
              <a:t>calculateArea</a:t>
            </a:r>
            <a:r>
              <a:rPr lang="en-US" sz="2000" dirty="0">
                <a:latin typeface="Courier New" pitchFamily="49" charset="0"/>
              </a:rPr>
              <a:t>() { … }</a:t>
            </a: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r>
              <a:rPr lang="en-US" sz="2000" dirty="0">
                <a:latin typeface="Courier New" pitchFamily="49" charset="0"/>
              </a:rPr>
              <a:t>}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rgbClr val="000000"/>
              </a:solidFill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4089168"/>
      </p:ext>
    </p:extLst>
  </p:cSld>
  <p:clrMapOvr>
    <a:masterClrMapping/>
  </p:clrMapOvr>
  <p:transition/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an interface?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2743200"/>
            <a:ext cx="8153400" cy="3581400"/>
          </a:xfrm>
        </p:spPr>
        <p:txBody>
          <a:bodyPr/>
          <a:lstStyle/>
          <a:p>
            <a:r>
              <a:rPr lang="en-US" dirty="0"/>
              <a:t>New classes </a:t>
            </a:r>
            <a:r>
              <a:rPr lang="en-US" dirty="0">
                <a:solidFill>
                  <a:srgbClr val="0000FF"/>
                </a:solidFill>
              </a:rPr>
              <a:t>extend</a:t>
            </a:r>
            <a:r>
              <a:rPr lang="en-US" dirty="0"/>
              <a:t> an existing class, but </a:t>
            </a:r>
            <a:r>
              <a:rPr lang="en-US" dirty="0">
                <a:solidFill>
                  <a:srgbClr val="0000FF"/>
                </a:solidFill>
              </a:rPr>
              <a:t>implement</a:t>
            </a:r>
            <a:r>
              <a:rPr lang="en-US" dirty="0"/>
              <a:t> interfaces.</a:t>
            </a:r>
          </a:p>
          <a:p>
            <a:r>
              <a:rPr lang="en-US" dirty="0"/>
              <a:t>Both classes and interfaces are types!</a:t>
            </a:r>
          </a:p>
          <a:p>
            <a:pPr lvl="1"/>
            <a:r>
              <a:rPr lang="en-US" dirty="0"/>
              <a:t>Any class that implements it is a </a:t>
            </a:r>
            <a:r>
              <a:rPr lang="en-US" i="1" dirty="0"/>
              <a:t>subtype</a:t>
            </a:r>
            <a:r>
              <a:rPr lang="en-US" dirty="0"/>
              <a:t> of it</a:t>
            </a:r>
          </a:p>
          <a:p>
            <a:pPr lvl="1"/>
            <a:r>
              <a:rPr lang="en-US" dirty="0"/>
              <a:t>So Ellipse and Rectangle are both Objects and Shapes.</a:t>
            </a:r>
          </a:p>
        </p:txBody>
      </p:sp>
      <p:sp>
        <p:nvSpPr>
          <p:cNvPr id="8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295400" y="1295400"/>
            <a:ext cx="6324600" cy="12192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public</a:t>
            </a:r>
            <a:r>
              <a:rPr lang="en-US" sz="2000" kern="0" dirty="0">
                <a:solidFill>
                  <a:srgbClr val="0000FF"/>
                </a:solidFill>
                <a:latin typeface="Courier New" pitchFamily="49" charset="0"/>
              </a:rPr>
              <a:t> interface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 Shape {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  public double 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</a:rPr>
              <a:t>calculatePerimeter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();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  public double 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</a:rPr>
              <a:t>calculateArea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();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}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6333340"/>
      </p:ext>
    </p:extLst>
  </p:cSld>
  <p:clrMapOvr>
    <a:masterClrMapping/>
  </p:clrMapOvr>
  <p:transition/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28600"/>
            <a:ext cx="7772400" cy="5867400"/>
          </a:xfrm>
        </p:spPr>
        <p:txBody>
          <a:bodyPr/>
          <a:lstStyle/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r>
              <a:rPr lang="en-US" sz="1800" b="1" dirty="0">
                <a:latin typeface="Courier New" pitchFamily="49" charset="0"/>
              </a:rPr>
              <a:t>public interface Shape {</a:t>
            </a: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r>
              <a:rPr lang="en-US" sz="1800" b="1" dirty="0">
                <a:latin typeface="Courier New" pitchFamily="49" charset="0"/>
              </a:rPr>
              <a:t>  public double </a:t>
            </a:r>
            <a:r>
              <a:rPr lang="en-US" sz="1800" b="1" dirty="0" err="1">
                <a:latin typeface="Courier New" pitchFamily="49" charset="0"/>
              </a:rPr>
              <a:t>calculatePerimeter</a:t>
            </a:r>
            <a:r>
              <a:rPr lang="en-US" sz="1800" b="1" dirty="0">
                <a:latin typeface="Courier New" pitchFamily="49" charset="0"/>
              </a:rPr>
              <a:t>();</a:t>
            </a: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r>
              <a:rPr lang="en-US" sz="1800" b="1" dirty="0">
                <a:latin typeface="Courier New" pitchFamily="49" charset="0"/>
              </a:rPr>
              <a:t>  public double </a:t>
            </a:r>
            <a:r>
              <a:rPr lang="en-US" sz="1800" b="1" dirty="0" err="1">
                <a:latin typeface="Courier New" pitchFamily="49" charset="0"/>
              </a:rPr>
              <a:t>calculateArea</a:t>
            </a:r>
            <a:r>
              <a:rPr lang="en-US" sz="1800" b="1" dirty="0">
                <a:latin typeface="Courier New" pitchFamily="49" charset="0"/>
              </a:rPr>
              <a:t>();</a:t>
            </a: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r>
              <a:rPr lang="en-US" sz="1800" b="1" dirty="0">
                <a:latin typeface="Courier New" pitchFamily="49" charset="0"/>
              </a:rPr>
              <a:t>}</a:t>
            </a: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r>
              <a:rPr lang="en-US" sz="1800" b="1" dirty="0">
                <a:latin typeface="Courier New" pitchFamily="49" charset="0"/>
              </a:rPr>
              <a:t>public class Ellipse implements Shape {</a:t>
            </a:r>
            <a:br>
              <a:rPr lang="en-US" sz="1800" b="1" dirty="0">
                <a:latin typeface="Courier New" pitchFamily="49" charset="0"/>
              </a:rPr>
            </a:br>
            <a:r>
              <a:rPr lang="en-US" sz="1800" b="1" dirty="0">
                <a:latin typeface="Courier New" pitchFamily="49" charset="0"/>
              </a:rPr>
              <a:t>  private </a:t>
            </a:r>
            <a:r>
              <a:rPr lang="en-US" sz="1800" b="1" dirty="0" err="1">
                <a:latin typeface="Courier New" pitchFamily="49" charset="0"/>
              </a:rPr>
              <a:t>radiusx</a:t>
            </a:r>
            <a:r>
              <a:rPr lang="en-US" sz="1800" b="1" dirty="0">
                <a:latin typeface="Courier New" pitchFamily="49" charset="0"/>
              </a:rPr>
              <a:t>, </a:t>
            </a:r>
            <a:r>
              <a:rPr lang="en-US" sz="1800" b="1" dirty="0" err="1">
                <a:latin typeface="Courier New" pitchFamily="49" charset="0"/>
              </a:rPr>
              <a:t>radiusy</a:t>
            </a:r>
            <a:r>
              <a:rPr lang="en-US" sz="1800" b="1" dirty="0">
                <a:latin typeface="Courier New" pitchFamily="49" charset="0"/>
              </a:rPr>
              <a:t>;</a:t>
            </a: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r>
              <a:rPr lang="en-US" sz="1800" b="1" dirty="0">
                <a:latin typeface="Courier New" pitchFamily="49" charset="0"/>
              </a:rPr>
              <a:t>  public double </a:t>
            </a:r>
            <a:r>
              <a:rPr lang="en-US" sz="1800" b="1" dirty="0" err="1">
                <a:latin typeface="Courier New" pitchFamily="49" charset="0"/>
              </a:rPr>
              <a:t>calculatePerimeter</a:t>
            </a:r>
            <a:r>
              <a:rPr lang="en-US" sz="1800" b="1" dirty="0">
                <a:latin typeface="Courier New" pitchFamily="49" charset="0"/>
              </a:rPr>
              <a:t>() { … }</a:t>
            </a: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r>
              <a:rPr lang="en-US" sz="1800" b="1" dirty="0">
                <a:latin typeface="Courier New" pitchFamily="49" charset="0"/>
              </a:rPr>
              <a:t>  public double </a:t>
            </a:r>
            <a:r>
              <a:rPr lang="en-US" sz="1800" b="1" dirty="0" err="1">
                <a:latin typeface="Courier New" pitchFamily="49" charset="0"/>
              </a:rPr>
              <a:t>calculateArea</a:t>
            </a:r>
            <a:r>
              <a:rPr lang="en-US" sz="1800" b="1" dirty="0">
                <a:latin typeface="Courier New" pitchFamily="49" charset="0"/>
              </a:rPr>
              <a:t>() { … }</a:t>
            </a: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r>
              <a:rPr lang="en-US" sz="1800" b="1" dirty="0">
                <a:latin typeface="Courier New" pitchFamily="49" charset="0"/>
              </a:rPr>
              <a:t>}</a:t>
            </a: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r>
              <a:rPr lang="en-US" sz="1800" b="1" dirty="0">
                <a:latin typeface="Courier New" pitchFamily="49" charset="0"/>
              </a:rPr>
              <a:t>public class Rectangle implements Shape {</a:t>
            </a:r>
            <a:br>
              <a:rPr lang="en-US" sz="1800" b="1" dirty="0">
                <a:latin typeface="Courier New" pitchFamily="49" charset="0"/>
              </a:rPr>
            </a:br>
            <a:r>
              <a:rPr lang="en-US" sz="1800" b="1" dirty="0">
                <a:latin typeface="Courier New" pitchFamily="49" charset="0"/>
              </a:rPr>
              <a:t>  private double length, width;</a:t>
            </a: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r>
              <a:rPr lang="en-US" sz="1800" b="1" dirty="0">
                <a:latin typeface="Courier New" pitchFamily="49" charset="0"/>
              </a:rPr>
              <a:t>  public double </a:t>
            </a:r>
            <a:r>
              <a:rPr lang="en-US" sz="1800" b="1" dirty="0" err="1">
                <a:latin typeface="Courier New" pitchFamily="49" charset="0"/>
              </a:rPr>
              <a:t>calculatePerimeter</a:t>
            </a:r>
            <a:r>
              <a:rPr lang="en-US" sz="1800" b="1" dirty="0">
                <a:latin typeface="Courier New" pitchFamily="49" charset="0"/>
              </a:rPr>
              <a:t>() { … }</a:t>
            </a: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r>
              <a:rPr lang="en-US" sz="1800" b="1" dirty="0">
                <a:latin typeface="Courier New" pitchFamily="49" charset="0"/>
              </a:rPr>
              <a:t>  public double </a:t>
            </a:r>
            <a:r>
              <a:rPr lang="en-US" sz="1800" b="1" dirty="0" err="1">
                <a:latin typeface="Courier New" pitchFamily="49" charset="0"/>
              </a:rPr>
              <a:t>calculateArea</a:t>
            </a:r>
            <a:r>
              <a:rPr lang="en-US" sz="1800" b="1" dirty="0">
                <a:latin typeface="Courier New" pitchFamily="49" charset="0"/>
              </a:rPr>
              <a:t>() { … }</a:t>
            </a: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r>
              <a:rPr lang="en-US" sz="1800" b="1" dirty="0">
                <a:latin typeface="Courier New" pitchFamily="49" charset="0"/>
              </a:rPr>
              <a:t>}</a:t>
            </a: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r>
              <a:rPr lang="en-US" sz="1800" b="1" dirty="0">
                <a:latin typeface="Courier New" pitchFamily="49" charset="0"/>
              </a:rPr>
              <a:t>Ellipse ell = new Ellipse();</a:t>
            </a: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r>
              <a:rPr lang="en-US" sz="1800" b="1" dirty="0">
                <a:latin typeface="Courier New" pitchFamily="49" charset="0"/>
              </a:rPr>
              <a:t>Rectangle </a:t>
            </a:r>
            <a:r>
              <a:rPr lang="en-US" sz="1800" b="1" dirty="0" err="1">
                <a:latin typeface="Courier New" pitchFamily="49" charset="0"/>
              </a:rPr>
              <a:t>rect</a:t>
            </a:r>
            <a:r>
              <a:rPr lang="en-US" sz="1800" b="1" dirty="0">
                <a:latin typeface="Courier New" pitchFamily="49" charset="0"/>
              </a:rPr>
              <a:t> = new Rectangle();</a:t>
            </a: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r>
              <a:rPr lang="en-US" sz="1800" b="1" dirty="0">
                <a:latin typeface="Courier New" pitchFamily="49" charset="0"/>
              </a:rPr>
              <a:t>ell </a:t>
            </a:r>
            <a:r>
              <a:rPr lang="en-US" sz="1800" b="1" dirty="0" err="1">
                <a:latin typeface="Courier New" pitchFamily="49" charset="0"/>
              </a:rPr>
              <a:t>instanceof</a:t>
            </a:r>
            <a:r>
              <a:rPr lang="en-US" sz="1800" b="1" dirty="0">
                <a:latin typeface="Courier New" pitchFamily="49" charset="0"/>
              </a:rPr>
              <a:t> Shape     // true</a:t>
            </a: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r>
              <a:rPr lang="en-US" sz="1800" b="1" dirty="0" err="1">
                <a:latin typeface="Courier New" pitchFamily="49" charset="0"/>
              </a:rPr>
              <a:t>rect</a:t>
            </a:r>
            <a:r>
              <a:rPr lang="en-US" sz="1800" b="1" dirty="0">
                <a:latin typeface="Courier New" pitchFamily="49" charset="0"/>
              </a:rPr>
              <a:t> </a:t>
            </a:r>
            <a:r>
              <a:rPr lang="en-US" sz="1800" b="1" dirty="0" err="1">
                <a:latin typeface="Courier New" pitchFamily="49" charset="0"/>
              </a:rPr>
              <a:t>instanceof</a:t>
            </a:r>
            <a:r>
              <a:rPr lang="en-US" sz="1800" b="1" dirty="0">
                <a:latin typeface="Courier New" pitchFamily="49" charset="0"/>
              </a:rPr>
              <a:t> Shape    // true</a:t>
            </a: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r>
              <a:rPr lang="en-US" sz="1800" b="1" dirty="0">
                <a:latin typeface="Courier New" pitchFamily="49" charset="0"/>
              </a:rPr>
              <a:t>ell </a:t>
            </a:r>
            <a:r>
              <a:rPr lang="en-US" sz="1800" b="1" dirty="0" err="1">
                <a:latin typeface="Courier New" pitchFamily="49" charset="0"/>
              </a:rPr>
              <a:t>instanceof</a:t>
            </a:r>
            <a:r>
              <a:rPr lang="en-US" sz="1800" b="1" dirty="0">
                <a:latin typeface="Courier New" pitchFamily="49" charset="0"/>
              </a:rPr>
              <a:t> Object    // true</a:t>
            </a: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r>
              <a:rPr lang="en-US" sz="1800" b="1" dirty="0" err="1">
                <a:latin typeface="Courier New" pitchFamily="49" charset="0"/>
              </a:rPr>
              <a:t>rect</a:t>
            </a:r>
            <a:r>
              <a:rPr lang="en-US" sz="1800" b="1" dirty="0">
                <a:latin typeface="Courier New" pitchFamily="49" charset="0"/>
              </a:rPr>
              <a:t> </a:t>
            </a:r>
            <a:r>
              <a:rPr lang="en-US" sz="1800" b="1" dirty="0" err="1">
                <a:latin typeface="Courier New" pitchFamily="49" charset="0"/>
              </a:rPr>
              <a:t>instanceof</a:t>
            </a:r>
            <a:r>
              <a:rPr lang="en-US" sz="1800" b="1" dirty="0">
                <a:latin typeface="Courier New" pitchFamily="49" charset="0"/>
              </a:rPr>
              <a:t> Object   // true</a:t>
            </a: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endParaRPr lang="en-US" sz="1800" b="1" dirty="0">
              <a:latin typeface="Courier New" pitchFamily="49" charset="0"/>
            </a:endParaRP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endParaRPr lang="en-US" sz="1800" b="1" dirty="0">
              <a:latin typeface="Courier New" pitchFamily="49" charset="0"/>
            </a:endParaRPr>
          </a:p>
          <a:p>
            <a:pPr marL="0" indent="0">
              <a:buNone/>
            </a:pPr>
            <a:endParaRPr 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1104877231"/>
      </p:ext>
    </p:extLst>
  </p:cSld>
  <p:clrMapOvr>
    <a:masterClrMapping/>
  </p:clrMapOvr>
  <p:transition/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28600"/>
            <a:ext cx="7772400" cy="5867400"/>
          </a:xfrm>
        </p:spPr>
        <p:txBody>
          <a:bodyPr/>
          <a:lstStyle/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r>
              <a:rPr lang="en-US" sz="1800" b="1" dirty="0">
                <a:latin typeface="Courier New" pitchFamily="49" charset="0"/>
              </a:rPr>
              <a:t>public interface Shape {</a:t>
            </a: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r>
              <a:rPr lang="en-US" sz="1800" b="1" dirty="0">
                <a:latin typeface="Courier New" pitchFamily="49" charset="0"/>
              </a:rPr>
              <a:t>  public double </a:t>
            </a:r>
            <a:r>
              <a:rPr lang="en-US" sz="1800" b="1" dirty="0" err="1">
                <a:latin typeface="Courier New" pitchFamily="49" charset="0"/>
              </a:rPr>
              <a:t>calculatePerimeter</a:t>
            </a:r>
            <a:r>
              <a:rPr lang="en-US" sz="1800" b="1" dirty="0">
                <a:latin typeface="Courier New" pitchFamily="49" charset="0"/>
              </a:rPr>
              <a:t>();</a:t>
            </a: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r>
              <a:rPr lang="en-US" sz="1800" b="1" dirty="0">
                <a:latin typeface="Courier New" pitchFamily="49" charset="0"/>
              </a:rPr>
              <a:t>  public double </a:t>
            </a:r>
            <a:r>
              <a:rPr lang="en-US" sz="1800" b="1" dirty="0" err="1">
                <a:latin typeface="Courier New" pitchFamily="49" charset="0"/>
              </a:rPr>
              <a:t>calculateArea</a:t>
            </a:r>
            <a:r>
              <a:rPr lang="en-US" sz="1800" b="1" dirty="0">
                <a:latin typeface="Courier New" pitchFamily="49" charset="0"/>
              </a:rPr>
              <a:t>();</a:t>
            </a: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r>
              <a:rPr lang="en-US" sz="1800" b="1" dirty="0">
                <a:latin typeface="Courier New" pitchFamily="49" charset="0"/>
              </a:rPr>
              <a:t>}</a:t>
            </a: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r>
              <a:rPr lang="en-US" sz="1800" b="1" dirty="0">
                <a:latin typeface="Courier New" pitchFamily="49" charset="0"/>
              </a:rPr>
              <a:t>public class Ellipse implements Shape {</a:t>
            </a:r>
            <a:br>
              <a:rPr lang="en-US" sz="1800" b="1" dirty="0">
                <a:latin typeface="Courier New" pitchFamily="49" charset="0"/>
              </a:rPr>
            </a:br>
            <a:r>
              <a:rPr lang="en-US" sz="1800" b="1" dirty="0">
                <a:latin typeface="Courier New" pitchFamily="49" charset="0"/>
              </a:rPr>
              <a:t>  private </a:t>
            </a:r>
            <a:r>
              <a:rPr lang="en-US" sz="1800" b="1" dirty="0" err="1">
                <a:latin typeface="Courier New" pitchFamily="49" charset="0"/>
              </a:rPr>
              <a:t>radiusx</a:t>
            </a:r>
            <a:r>
              <a:rPr lang="en-US" sz="1800" b="1" dirty="0">
                <a:latin typeface="Courier New" pitchFamily="49" charset="0"/>
              </a:rPr>
              <a:t>, </a:t>
            </a:r>
            <a:r>
              <a:rPr lang="en-US" sz="1800" b="1" dirty="0" err="1">
                <a:latin typeface="Courier New" pitchFamily="49" charset="0"/>
              </a:rPr>
              <a:t>radiusy</a:t>
            </a:r>
            <a:r>
              <a:rPr lang="en-US" sz="1800" b="1" dirty="0">
                <a:latin typeface="Courier New" pitchFamily="49" charset="0"/>
              </a:rPr>
              <a:t>;</a:t>
            </a: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r>
              <a:rPr lang="en-US" sz="1800" b="1" dirty="0">
                <a:latin typeface="Courier New" pitchFamily="49" charset="0"/>
              </a:rPr>
              <a:t>  public double </a:t>
            </a:r>
            <a:r>
              <a:rPr lang="en-US" sz="1800" b="1" dirty="0" err="1">
                <a:latin typeface="Courier New" pitchFamily="49" charset="0"/>
              </a:rPr>
              <a:t>calculatePerimeter</a:t>
            </a:r>
            <a:r>
              <a:rPr lang="en-US" sz="1800" b="1" dirty="0">
                <a:latin typeface="Courier New" pitchFamily="49" charset="0"/>
              </a:rPr>
              <a:t>() { … }</a:t>
            </a: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r>
              <a:rPr lang="en-US" sz="1800" b="1" dirty="0">
                <a:latin typeface="Courier New" pitchFamily="49" charset="0"/>
              </a:rPr>
              <a:t>  public double </a:t>
            </a:r>
            <a:r>
              <a:rPr lang="en-US" sz="1800" b="1" dirty="0" err="1">
                <a:latin typeface="Courier New" pitchFamily="49" charset="0"/>
              </a:rPr>
              <a:t>calculateArea</a:t>
            </a:r>
            <a:r>
              <a:rPr lang="en-US" sz="1800" b="1" dirty="0">
                <a:latin typeface="Courier New" pitchFamily="49" charset="0"/>
              </a:rPr>
              <a:t>() { … }</a:t>
            </a: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r>
              <a:rPr lang="en-US" sz="1800" b="1" dirty="0">
                <a:latin typeface="Courier New" pitchFamily="49" charset="0"/>
              </a:rPr>
              <a:t>}</a:t>
            </a: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r>
              <a:rPr lang="en-US" sz="1800" b="1" dirty="0">
                <a:latin typeface="Courier New" pitchFamily="49" charset="0"/>
              </a:rPr>
              <a:t>public class Rectangle implements Shape {</a:t>
            </a:r>
            <a:br>
              <a:rPr lang="en-US" sz="1800" b="1" dirty="0">
                <a:latin typeface="Courier New" pitchFamily="49" charset="0"/>
              </a:rPr>
            </a:br>
            <a:r>
              <a:rPr lang="en-US" sz="1800" b="1" dirty="0">
                <a:latin typeface="Courier New" pitchFamily="49" charset="0"/>
              </a:rPr>
              <a:t>  private double length, width;</a:t>
            </a: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r>
              <a:rPr lang="en-US" sz="1800" b="1" dirty="0">
                <a:latin typeface="Courier New" pitchFamily="49" charset="0"/>
              </a:rPr>
              <a:t>  public double </a:t>
            </a:r>
            <a:r>
              <a:rPr lang="en-US" sz="1800" b="1" dirty="0" err="1">
                <a:latin typeface="Courier New" pitchFamily="49" charset="0"/>
              </a:rPr>
              <a:t>calculatePerimeter</a:t>
            </a:r>
            <a:r>
              <a:rPr lang="en-US" sz="1800" b="1" dirty="0">
                <a:latin typeface="Courier New" pitchFamily="49" charset="0"/>
              </a:rPr>
              <a:t>() { … }</a:t>
            </a: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r>
              <a:rPr lang="en-US" sz="1800" b="1" dirty="0">
                <a:latin typeface="Courier New" pitchFamily="49" charset="0"/>
              </a:rPr>
              <a:t>  public double </a:t>
            </a:r>
            <a:r>
              <a:rPr lang="en-US" sz="1800" b="1" dirty="0" err="1">
                <a:latin typeface="Courier New" pitchFamily="49" charset="0"/>
              </a:rPr>
              <a:t>calculateArea</a:t>
            </a:r>
            <a:r>
              <a:rPr lang="en-US" sz="1800" b="1" dirty="0">
                <a:latin typeface="Courier New" pitchFamily="49" charset="0"/>
              </a:rPr>
              <a:t>() { … }</a:t>
            </a: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r>
              <a:rPr lang="en-US" sz="1800" b="1" dirty="0">
                <a:latin typeface="Courier New" pitchFamily="49" charset="0"/>
              </a:rPr>
              <a:t>}</a:t>
            </a: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r>
              <a:rPr lang="en-US" sz="1800" b="1" dirty="0">
                <a:latin typeface="Courier New" pitchFamily="49" charset="0"/>
              </a:rPr>
              <a:t>Shape s1 = new Ellipse();</a:t>
            </a: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r>
              <a:rPr lang="en-US" sz="1800" b="1" dirty="0">
                <a:latin typeface="Courier New" pitchFamily="49" charset="0"/>
              </a:rPr>
              <a:t>Shape s2 = new Rectangle();</a:t>
            </a: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r>
              <a:rPr lang="en-US" sz="1800" b="1" dirty="0">
                <a:latin typeface="Courier New" pitchFamily="49" charset="0"/>
              </a:rPr>
              <a:t>s1 </a:t>
            </a:r>
            <a:r>
              <a:rPr lang="en-US" sz="1800" b="1" dirty="0" err="1">
                <a:latin typeface="Courier New" pitchFamily="49" charset="0"/>
              </a:rPr>
              <a:t>instanceof</a:t>
            </a:r>
            <a:r>
              <a:rPr lang="en-US" sz="1800" b="1" dirty="0">
                <a:latin typeface="Courier New" pitchFamily="49" charset="0"/>
              </a:rPr>
              <a:t> Shape     // true</a:t>
            </a: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r>
              <a:rPr lang="en-US" sz="1800" b="1" dirty="0">
                <a:latin typeface="Courier New" pitchFamily="49" charset="0"/>
              </a:rPr>
              <a:t>s2 </a:t>
            </a:r>
            <a:r>
              <a:rPr lang="en-US" sz="1800" b="1" dirty="0" err="1">
                <a:latin typeface="Courier New" pitchFamily="49" charset="0"/>
              </a:rPr>
              <a:t>instanceof</a:t>
            </a:r>
            <a:r>
              <a:rPr lang="en-US" sz="1800" b="1" dirty="0">
                <a:latin typeface="Courier New" pitchFamily="49" charset="0"/>
              </a:rPr>
              <a:t> Shape     // true</a:t>
            </a: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r>
              <a:rPr lang="en-US" sz="1800" b="1" dirty="0">
                <a:latin typeface="Courier New" pitchFamily="49" charset="0"/>
              </a:rPr>
              <a:t>s1 </a:t>
            </a:r>
            <a:r>
              <a:rPr lang="en-US" sz="1800" b="1" dirty="0" err="1">
                <a:latin typeface="Courier New" pitchFamily="49" charset="0"/>
              </a:rPr>
              <a:t>instanceof</a:t>
            </a:r>
            <a:r>
              <a:rPr lang="en-US" sz="1800" b="1" dirty="0">
                <a:latin typeface="Courier New" pitchFamily="49" charset="0"/>
              </a:rPr>
              <a:t> Object    // true</a:t>
            </a: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r>
              <a:rPr lang="en-US" sz="1800" b="1" dirty="0">
                <a:latin typeface="Courier New" pitchFamily="49" charset="0"/>
              </a:rPr>
              <a:t>s2 </a:t>
            </a:r>
            <a:r>
              <a:rPr lang="en-US" sz="1800" b="1" dirty="0" err="1">
                <a:latin typeface="Courier New" pitchFamily="49" charset="0"/>
              </a:rPr>
              <a:t>instanceof</a:t>
            </a:r>
            <a:r>
              <a:rPr lang="en-US" sz="1800" b="1" dirty="0">
                <a:latin typeface="Courier New" pitchFamily="49" charset="0"/>
              </a:rPr>
              <a:t> Object    // true</a:t>
            </a: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endParaRPr lang="en-US" sz="1800" b="1" dirty="0">
              <a:latin typeface="Courier New" pitchFamily="49" charset="0"/>
            </a:endParaRP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endParaRPr lang="en-US" sz="1800" b="1" dirty="0">
              <a:latin typeface="Courier New" pitchFamily="49" charset="0"/>
            </a:endParaRPr>
          </a:p>
          <a:p>
            <a:pPr marL="0" indent="0">
              <a:buNone/>
            </a:pPr>
            <a:endParaRPr 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380525808"/>
      </p:ext>
    </p:extLst>
  </p:cSld>
  <p:clrMapOvr>
    <a:masterClrMapping/>
  </p:clrMapOvr>
  <p:transition/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228600"/>
            <a:ext cx="8686800" cy="5867400"/>
          </a:xfrm>
        </p:spPr>
        <p:txBody>
          <a:bodyPr/>
          <a:lstStyle/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r>
              <a:rPr lang="en-US" b="1" dirty="0">
                <a:latin typeface="Courier New" pitchFamily="49" charset="0"/>
              </a:rPr>
              <a:t>Ellipse ell = new Ellipse();</a:t>
            </a: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r>
              <a:rPr lang="en-US" b="1" dirty="0">
                <a:latin typeface="Courier New" pitchFamily="49" charset="0"/>
              </a:rPr>
              <a:t>Rectangle </a:t>
            </a:r>
            <a:r>
              <a:rPr lang="en-US" b="1" dirty="0" err="1">
                <a:latin typeface="Courier New" pitchFamily="49" charset="0"/>
              </a:rPr>
              <a:t>rect</a:t>
            </a:r>
            <a:r>
              <a:rPr lang="en-US" b="1" dirty="0">
                <a:latin typeface="Courier New" pitchFamily="49" charset="0"/>
              </a:rPr>
              <a:t> = new Rectangle();</a:t>
            </a: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Shape s1 = ell, s2 = 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rect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;</a:t>
            </a: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endParaRPr lang="en-US" b="1" dirty="0">
              <a:solidFill>
                <a:srgbClr val="000000"/>
              </a:solidFill>
              <a:latin typeface="Courier New" pitchFamily="49" charset="0"/>
            </a:endParaRP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r>
              <a:rPr lang="en-US" dirty="0">
                <a:solidFill>
                  <a:schemeClr val="accent6"/>
                </a:solidFill>
                <a:latin typeface="Arial"/>
                <a:cs typeface="Arial"/>
              </a:rPr>
              <a:t>/* All variables that hold objects are references (similar to pointers), so the third line above does not create new objects. */</a:t>
            </a: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endParaRPr lang="en-US" b="1" dirty="0">
              <a:solidFill>
                <a:srgbClr val="000000"/>
              </a:solidFill>
              <a:latin typeface="Courier New" pitchFamily="49" charset="0"/>
            </a:endParaRP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double area1 = s1.calculateArea(); </a:t>
            </a: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// calls Ellipse's 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calculateArea</a:t>
            </a:r>
            <a:endParaRPr lang="en-US" b="1" dirty="0">
              <a:solidFill>
                <a:srgbClr val="000000"/>
              </a:solidFill>
              <a:latin typeface="Courier New" pitchFamily="49" charset="0"/>
            </a:endParaRP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endParaRPr lang="en-US" b="1" dirty="0">
              <a:solidFill>
                <a:srgbClr val="000000"/>
              </a:solidFill>
              <a:latin typeface="Courier New" pitchFamily="49" charset="0"/>
            </a:endParaRP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double area2 = s2.calculateArea();</a:t>
            </a: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 // calls Rectangle's 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calculateArea</a:t>
            </a:r>
            <a:endParaRPr lang="en-US" b="1" dirty="0">
              <a:solidFill>
                <a:srgbClr val="000000"/>
              </a:solidFill>
              <a:latin typeface="Courier New" pitchFamily="49" charset="0"/>
            </a:endParaRP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endParaRPr lang="en-US" b="1" dirty="0">
              <a:solidFill>
                <a:srgbClr val="000000"/>
              </a:solidFill>
              <a:latin typeface="Courier New" pitchFamily="49" charset="0"/>
            </a:endParaRP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endParaRPr lang="en-US" dirty="0">
              <a:solidFill>
                <a:srgbClr val="2D2DB9"/>
              </a:solidFill>
              <a:latin typeface="Arial"/>
              <a:cs typeface="Arial"/>
            </a:endParaRP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r>
              <a:rPr lang="en-US" dirty="0">
                <a:solidFill>
                  <a:srgbClr val="2D2DB9"/>
                </a:solidFill>
                <a:latin typeface="Arial"/>
                <a:cs typeface="Arial"/>
              </a:rPr>
              <a:t>/* All methods in Java are virtual, so whenever you call a method, the "correct" one is always called. */</a:t>
            </a:r>
            <a:r>
              <a:rPr lang="en-US" b="1" dirty="0">
                <a:solidFill>
                  <a:srgbClr val="000000"/>
                </a:solidFill>
                <a:latin typeface="Courier New" pitchFamily="49" charset="0"/>
              </a:rPr>
              <a:t> </a:t>
            </a: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endParaRPr lang="en-US" b="1" dirty="0">
              <a:solidFill>
                <a:srgbClr val="000000"/>
              </a:solidFill>
              <a:latin typeface="Courier New" pitchFamily="49" charset="0"/>
            </a:endParaRP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endParaRPr lang="en-US" b="1" dirty="0">
              <a:solidFill>
                <a:srgbClr val="000000"/>
              </a:solidFill>
              <a:latin typeface="Courier New" pitchFamily="49" charset="0"/>
            </a:endParaRPr>
          </a:p>
          <a:p>
            <a:pPr marL="0" indent="0">
              <a:buNone/>
            </a:pPr>
            <a:endParaRPr lang="en-US" b="1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954290"/>
      </p:ext>
    </p:extLst>
  </p:cSld>
  <p:clrMapOvr>
    <a:masterClrMapping/>
  </p:clrMapOvr>
  <p:transition/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interfaces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600200"/>
            <a:ext cx="7924800" cy="4495800"/>
          </a:xfrm>
        </p:spPr>
        <p:txBody>
          <a:bodyPr/>
          <a:lstStyle/>
          <a:p>
            <a:r>
              <a:rPr lang="en-US" dirty="0"/>
              <a:t>Java classes can implement any number of interfaces</a:t>
            </a:r>
          </a:p>
          <a:p>
            <a:endParaRPr lang="en-US" dirty="0"/>
          </a:p>
          <a:p>
            <a:r>
              <a:rPr lang="en-US" dirty="0"/>
              <a:t>Because interfaces provide no methods or fields, no questions of method/field duplication arise</a:t>
            </a:r>
          </a:p>
          <a:p>
            <a:pPr lvl="1"/>
            <a:r>
              <a:rPr lang="en-US" dirty="0"/>
              <a:t>No problem if two interfaces both require of implementers and promise to clients the same method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487811"/>
      </p:ext>
    </p:extLst>
  </p:cSld>
  <p:clrMapOvr>
    <a:masterClrMapping/>
  </p:clrMapOvr>
  <p:transition/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so far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Superclass must have fields and/or method bodies.</a:t>
            </a:r>
          </a:p>
          <a:p>
            <a:pPr lvl="1"/>
            <a:r>
              <a:rPr lang="en-US" dirty="0"/>
              <a:t>Define it as a class.</a:t>
            </a:r>
          </a:p>
          <a:p>
            <a:r>
              <a:rPr lang="en-US" dirty="0"/>
              <a:t>Superclass doesn't need fields or method bodies.</a:t>
            </a:r>
          </a:p>
          <a:p>
            <a:pPr lvl="1"/>
            <a:r>
              <a:rPr lang="en-US" dirty="0"/>
              <a:t>Define it as an interface.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What if superclass must have fields and methods,</a:t>
            </a:r>
          </a:p>
          <a:p>
            <a:pPr lvl="1"/>
            <a:r>
              <a:rPr lang="en-US" dirty="0"/>
              <a:t>but you don't know how to implement some methods in the superclass?</a:t>
            </a:r>
          </a:p>
        </p:txBody>
      </p:sp>
    </p:spTree>
    <p:extLst>
      <p:ext uri="{BB962C8B-B14F-4D97-AF65-F5344CB8AC3E}">
        <p14:creationId xmlns:p14="http://schemas.microsoft.com/office/powerpoint/2010/main" val="1626429709"/>
      </p:ext>
    </p:extLst>
  </p:cSld>
  <p:clrMapOvr>
    <a:masterClrMapping/>
  </p:clrMapOvr>
  <p:transition/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381000"/>
            <a:ext cx="7772400" cy="5715000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public class Shape {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private Color color;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public Color </a:t>
            </a:r>
            <a:r>
              <a:rPr lang="en-US" b="1" dirty="0" err="1">
                <a:latin typeface="Courier"/>
                <a:cs typeface="Courier"/>
              </a:rPr>
              <a:t>getColor</a:t>
            </a:r>
            <a:r>
              <a:rPr lang="en-US" b="1" dirty="0">
                <a:latin typeface="Courier"/>
                <a:cs typeface="Courier"/>
              </a:rPr>
              <a:t>() { return color; }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public double </a:t>
            </a:r>
            <a:r>
              <a:rPr lang="en-US" b="1" dirty="0" err="1">
                <a:latin typeface="Courier"/>
                <a:cs typeface="Courier"/>
              </a:rPr>
              <a:t>calculatePerimeter</a:t>
            </a:r>
            <a:r>
              <a:rPr lang="en-US" b="1" dirty="0">
                <a:latin typeface="Courier"/>
                <a:cs typeface="Courier"/>
              </a:rPr>
              <a:t>() { </a:t>
            </a:r>
            <a:r>
              <a:rPr lang="en-US" b="1" dirty="0">
                <a:solidFill>
                  <a:srgbClr val="FF0000"/>
                </a:solidFill>
                <a:latin typeface="Courier"/>
                <a:cs typeface="Courier"/>
              </a:rPr>
              <a:t>???</a:t>
            </a:r>
            <a:r>
              <a:rPr lang="en-US" b="1" dirty="0">
                <a:latin typeface="Courier"/>
                <a:cs typeface="Courier"/>
              </a:rPr>
              <a:t> }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public double </a:t>
            </a:r>
            <a:r>
              <a:rPr lang="en-US" b="1" dirty="0" err="1">
                <a:latin typeface="Courier"/>
                <a:cs typeface="Courier"/>
              </a:rPr>
              <a:t>calculateArea</a:t>
            </a:r>
            <a:r>
              <a:rPr lang="en-US" b="1" dirty="0">
                <a:latin typeface="Courier"/>
                <a:cs typeface="Courier"/>
              </a:rPr>
              <a:t>() { </a:t>
            </a:r>
            <a:r>
              <a:rPr lang="en-US" b="1" dirty="0">
                <a:solidFill>
                  <a:srgbClr val="FF0000"/>
                </a:solidFill>
                <a:latin typeface="Courier"/>
                <a:cs typeface="Courier"/>
              </a:rPr>
              <a:t>???</a:t>
            </a:r>
            <a:r>
              <a:rPr lang="en-US" b="1" dirty="0">
                <a:latin typeface="Courier"/>
                <a:cs typeface="Courier"/>
              </a:rPr>
              <a:t> }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}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public class Ellipse extends Shape {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private </a:t>
            </a:r>
            <a:r>
              <a:rPr lang="en-US" b="1" dirty="0">
                <a:latin typeface="Courier New" pitchFamily="49" charset="0"/>
              </a:rPr>
              <a:t>double </a:t>
            </a:r>
            <a:r>
              <a:rPr lang="en-US" b="1" dirty="0" err="1">
                <a:latin typeface="Courier New" pitchFamily="49" charset="0"/>
              </a:rPr>
              <a:t>radiusx</a:t>
            </a:r>
            <a:r>
              <a:rPr lang="en-US" b="1" dirty="0">
                <a:latin typeface="Courier New" pitchFamily="49" charset="0"/>
              </a:rPr>
              <a:t>, </a:t>
            </a:r>
            <a:r>
              <a:rPr lang="en-US" b="1" dirty="0" err="1">
                <a:latin typeface="Courier New" pitchFamily="49" charset="0"/>
              </a:rPr>
              <a:t>radiusy</a:t>
            </a:r>
            <a:r>
              <a:rPr lang="en-US" b="1" dirty="0">
                <a:latin typeface="Courier New" pitchFamily="49" charset="0"/>
              </a:rPr>
              <a:t>;</a:t>
            </a:r>
          </a:p>
          <a:p>
            <a:pPr marL="0" indent="0">
              <a:buNone/>
            </a:pPr>
            <a:r>
              <a:rPr lang="en-US" b="1" dirty="0">
                <a:latin typeface="Courier New" pitchFamily="49" charset="0"/>
              </a:rPr>
              <a:t>  public double </a:t>
            </a:r>
            <a:r>
              <a:rPr lang="en-US" b="1" dirty="0" err="1">
                <a:latin typeface="Courier New" pitchFamily="49" charset="0"/>
              </a:rPr>
              <a:t>calculatePerimeter</a:t>
            </a:r>
            <a:r>
              <a:rPr lang="en-US" b="1" dirty="0">
                <a:latin typeface="Courier New" pitchFamily="49" charset="0"/>
              </a:rPr>
              <a:t>() { /*fine*/ }</a:t>
            </a:r>
          </a:p>
          <a:p>
            <a:pPr marL="0" indent="0">
              <a:buNone/>
            </a:pPr>
            <a:r>
              <a:rPr lang="en-US" b="1" dirty="0">
                <a:latin typeface="Courier New" pitchFamily="49" charset="0"/>
              </a:rPr>
              <a:t>  public double </a:t>
            </a:r>
            <a:r>
              <a:rPr lang="en-US" b="1" dirty="0" err="1">
                <a:latin typeface="Courier New" pitchFamily="49" charset="0"/>
              </a:rPr>
              <a:t>calculateArea</a:t>
            </a:r>
            <a:r>
              <a:rPr lang="en-US" b="1" dirty="0">
                <a:latin typeface="Courier New" pitchFamily="49" charset="0"/>
              </a:rPr>
              <a:t>() { /*fine*/ }</a:t>
            </a:r>
          </a:p>
          <a:p>
            <a:pPr marL="0" indent="0">
              <a:buNone/>
            </a:pPr>
            <a:r>
              <a:rPr lang="en-US" b="1" dirty="0">
                <a:latin typeface="Courier New" pitchFamily="49" charset="0"/>
              </a:rPr>
              <a:t>}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public class Rectangle extends Shape {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private </a:t>
            </a:r>
            <a:r>
              <a:rPr lang="en-US" b="1" dirty="0">
                <a:latin typeface="Courier New" pitchFamily="49" charset="0"/>
              </a:rPr>
              <a:t>double length, width;</a:t>
            </a:r>
          </a:p>
          <a:p>
            <a:pPr marL="0" indent="0">
              <a:buNone/>
            </a:pPr>
            <a:r>
              <a:rPr lang="en-US" b="1" dirty="0">
                <a:latin typeface="Courier New" pitchFamily="49" charset="0"/>
              </a:rPr>
              <a:t>  public double </a:t>
            </a:r>
            <a:r>
              <a:rPr lang="en-US" b="1" dirty="0" err="1">
                <a:latin typeface="Courier New" pitchFamily="49" charset="0"/>
              </a:rPr>
              <a:t>calculatePerimeter</a:t>
            </a:r>
            <a:r>
              <a:rPr lang="en-US" b="1" dirty="0">
                <a:latin typeface="Courier New" pitchFamily="49" charset="0"/>
              </a:rPr>
              <a:t>() { /*fine*/ }</a:t>
            </a:r>
          </a:p>
          <a:p>
            <a:pPr marL="0" indent="0">
              <a:buNone/>
            </a:pPr>
            <a:r>
              <a:rPr lang="en-US" b="1" dirty="0">
                <a:latin typeface="Courier New" pitchFamily="49" charset="0"/>
              </a:rPr>
              <a:t>  public double </a:t>
            </a:r>
            <a:r>
              <a:rPr lang="en-US" b="1" dirty="0" err="1">
                <a:latin typeface="Courier New" pitchFamily="49" charset="0"/>
              </a:rPr>
              <a:t>calculateArea</a:t>
            </a:r>
            <a:r>
              <a:rPr lang="en-US" b="1" dirty="0">
                <a:latin typeface="Courier New" pitchFamily="49" charset="0"/>
              </a:rPr>
              <a:t>() { /*fine*/ }</a:t>
            </a:r>
          </a:p>
          <a:p>
            <a:pPr marL="0" indent="0">
              <a:buNone/>
            </a:pPr>
            <a:r>
              <a:rPr lang="en-US" b="1" dirty="0">
                <a:latin typeface="Courier New" pitchFamily="49" charset="0"/>
              </a:rPr>
              <a:t>}</a:t>
            </a:r>
          </a:p>
          <a:p>
            <a:pPr marL="0" indent="0">
              <a:buNone/>
            </a:pPr>
            <a:endParaRPr lang="en-US" b="1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776500"/>
      </p:ext>
    </p:extLst>
  </p:cSld>
  <p:clrMapOvr>
    <a:masterClrMapping/>
  </p:clrMapOvr>
  <p:transition/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381000"/>
            <a:ext cx="8305800" cy="5715000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public </a:t>
            </a:r>
            <a:r>
              <a:rPr lang="en-US" b="1" dirty="0">
                <a:solidFill>
                  <a:srgbClr val="3333CC"/>
                </a:solidFill>
                <a:latin typeface="Courier"/>
                <a:cs typeface="Courier"/>
              </a:rPr>
              <a:t>abstract</a:t>
            </a:r>
            <a:r>
              <a:rPr lang="en-US" b="1" dirty="0">
                <a:latin typeface="Courier"/>
                <a:cs typeface="Courier"/>
              </a:rPr>
              <a:t> class Shape {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private Color color;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public Color </a:t>
            </a:r>
            <a:r>
              <a:rPr lang="en-US" b="1" dirty="0" err="1">
                <a:latin typeface="Courier"/>
                <a:cs typeface="Courier"/>
              </a:rPr>
              <a:t>getColor</a:t>
            </a:r>
            <a:r>
              <a:rPr lang="en-US" b="1" dirty="0">
                <a:latin typeface="Courier"/>
                <a:cs typeface="Courier"/>
              </a:rPr>
              <a:t>() { return color; }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public </a:t>
            </a:r>
            <a:r>
              <a:rPr lang="en-US" b="1" dirty="0">
                <a:solidFill>
                  <a:srgbClr val="3333CC"/>
                </a:solidFill>
                <a:latin typeface="Courier"/>
                <a:cs typeface="Courier"/>
              </a:rPr>
              <a:t>abstract</a:t>
            </a:r>
            <a:r>
              <a:rPr lang="en-US" b="1" dirty="0">
                <a:latin typeface="Courier"/>
                <a:cs typeface="Courier"/>
              </a:rPr>
              <a:t> double </a:t>
            </a:r>
            <a:r>
              <a:rPr lang="en-US" b="1" dirty="0" err="1">
                <a:latin typeface="Courier"/>
                <a:cs typeface="Courier"/>
              </a:rPr>
              <a:t>calculatePerimeter</a:t>
            </a:r>
            <a:r>
              <a:rPr lang="en-US" b="1" dirty="0">
                <a:latin typeface="Courier"/>
                <a:cs typeface="Courier"/>
              </a:rPr>
              <a:t>();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public </a:t>
            </a:r>
            <a:r>
              <a:rPr lang="en-US" b="1" dirty="0">
                <a:solidFill>
                  <a:schemeClr val="accent2"/>
                </a:solidFill>
                <a:latin typeface="Courier"/>
                <a:cs typeface="Courier"/>
              </a:rPr>
              <a:t>abstract</a:t>
            </a:r>
            <a:r>
              <a:rPr lang="en-US" b="1" dirty="0">
                <a:latin typeface="Courier"/>
                <a:cs typeface="Courier"/>
              </a:rPr>
              <a:t> double </a:t>
            </a:r>
            <a:r>
              <a:rPr lang="en-US" b="1" dirty="0" err="1">
                <a:latin typeface="Courier"/>
                <a:cs typeface="Courier"/>
              </a:rPr>
              <a:t>calculateArea</a:t>
            </a:r>
            <a:r>
              <a:rPr lang="en-US" b="1" dirty="0">
                <a:latin typeface="Courier"/>
                <a:cs typeface="Courier"/>
              </a:rPr>
              <a:t>();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}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public class Ellipse extends Shape {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private </a:t>
            </a:r>
            <a:r>
              <a:rPr lang="en-US" b="1" dirty="0">
                <a:latin typeface="Courier New" pitchFamily="49" charset="0"/>
              </a:rPr>
              <a:t>double </a:t>
            </a:r>
            <a:r>
              <a:rPr lang="en-US" b="1" dirty="0" err="1">
                <a:latin typeface="Courier New" pitchFamily="49" charset="0"/>
              </a:rPr>
              <a:t>radiusx</a:t>
            </a:r>
            <a:r>
              <a:rPr lang="en-US" b="1" dirty="0">
                <a:latin typeface="Courier New" pitchFamily="49" charset="0"/>
              </a:rPr>
              <a:t>, </a:t>
            </a:r>
            <a:r>
              <a:rPr lang="en-US" b="1" dirty="0" err="1">
                <a:latin typeface="Courier New" pitchFamily="49" charset="0"/>
              </a:rPr>
              <a:t>radiusy</a:t>
            </a:r>
            <a:r>
              <a:rPr lang="en-US" b="1" dirty="0">
                <a:latin typeface="Courier New" pitchFamily="49" charset="0"/>
              </a:rPr>
              <a:t>;</a:t>
            </a:r>
          </a:p>
          <a:p>
            <a:pPr marL="0" indent="0">
              <a:buNone/>
            </a:pPr>
            <a:r>
              <a:rPr lang="en-US" b="1" dirty="0">
                <a:latin typeface="Courier New" pitchFamily="49" charset="0"/>
              </a:rPr>
              <a:t>  public double </a:t>
            </a:r>
            <a:r>
              <a:rPr lang="en-US" b="1" dirty="0" err="1">
                <a:latin typeface="Courier New" pitchFamily="49" charset="0"/>
              </a:rPr>
              <a:t>calculatePerimeter</a:t>
            </a:r>
            <a:r>
              <a:rPr lang="en-US" b="1" dirty="0">
                <a:latin typeface="Courier New" pitchFamily="49" charset="0"/>
              </a:rPr>
              <a:t>() { /*fine*/ }</a:t>
            </a:r>
          </a:p>
          <a:p>
            <a:pPr marL="0" indent="0">
              <a:buNone/>
            </a:pPr>
            <a:r>
              <a:rPr lang="en-US" b="1" dirty="0">
                <a:latin typeface="Courier New" pitchFamily="49" charset="0"/>
              </a:rPr>
              <a:t>  public double </a:t>
            </a:r>
            <a:r>
              <a:rPr lang="en-US" b="1" dirty="0" err="1">
                <a:latin typeface="Courier New" pitchFamily="49" charset="0"/>
              </a:rPr>
              <a:t>calculateArea</a:t>
            </a:r>
            <a:r>
              <a:rPr lang="en-US" b="1" dirty="0">
                <a:latin typeface="Courier New" pitchFamily="49" charset="0"/>
              </a:rPr>
              <a:t>() { /*fine*/ }</a:t>
            </a:r>
          </a:p>
          <a:p>
            <a:pPr marL="0" indent="0">
              <a:buNone/>
            </a:pPr>
            <a:r>
              <a:rPr lang="en-US" b="1" dirty="0">
                <a:latin typeface="Courier New" pitchFamily="49" charset="0"/>
              </a:rPr>
              <a:t>}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public class Rectangle extends Shape {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private </a:t>
            </a:r>
            <a:r>
              <a:rPr lang="en-US" b="1" dirty="0">
                <a:latin typeface="Courier New" pitchFamily="49" charset="0"/>
              </a:rPr>
              <a:t>double length, width;</a:t>
            </a:r>
          </a:p>
          <a:p>
            <a:pPr marL="0" indent="0">
              <a:buNone/>
            </a:pPr>
            <a:r>
              <a:rPr lang="en-US" b="1" dirty="0">
                <a:latin typeface="Courier New" pitchFamily="49" charset="0"/>
              </a:rPr>
              <a:t>  public double </a:t>
            </a:r>
            <a:r>
              <a:rPr lang="en-US" b="1" dirty="0" err="1">
                <a:latin typeface="Courier New" pitchFamily="49" charset="0"/>
              </a:rPr>
              <a:t>calculatePerimeter</a:t>
            </a:r>
            <a:r>
              <a:rPr lang="en-US" b="1" dirty="0">
                <a:latin typeface="Courier New" pitchFamily="49" charset="0"/>
              </a:rPr>
              <a:t>() { /*fine*/ }</a:t>
            </a:r>
          </a:p>
          <a:p>
            <a:pPr marL="0" indent="0">
              <a:buNone/>
            </a:pPr>
            <a:r>
              <a:rPr lang="en-US" b="1" dirty="0">
                <a:latin typeface="Courier New" pitchFamily="49" charset="0"/>
              </a:rPr>
              <a:t>  public double </a:t>
            </a:r>
            <a:r>
              <a:rPr lang="en-US" b="1" dirty="0" err="1">
                <a:latin typeface="Courier New" pitchFamily="49" charset="0"/>
              </a:rPr>
              <a:t>calculateArea</a:t>
            </a:r>
            <a:r>
              <a:rPr lang="en-US" b="1" dirty="0">
                <a:latin typeface="Courier New" pitchFamily="49" charset="0"/>
              </a:rPr>
              <a:t>() { /*fine*/ }</a:t>
            </a:r>
          </a:p>
          <a:p>
            <a:pPr marL="0" indent="0">
              <a:buNone/>
            </a:pPr>
            <a:r>
              <a:rPr lang="en-US" b="1" dirty="0">
                <a:latin typeface="Courier New" pitchFamily="49" charset="0"/>
              </a:rPr>
              <a:t>}</a:t>
            </a:r>
          </a:p>
          <a:p>
            <a:pPr marL="0" indent="0">
              <a:buNone/>
            </a:pPr>
            <a:endParaRPr lang="en-US" b="1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6977539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032" y="0"/>
            <a:ext cx="7617424" cy="634785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5366222" y="2792194"/>
            <a:ext cx="2090997" cy="208395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518713"/>
      </p:ext>
    </p:extLst>
  </p:cSld>
  <p:clrMapOvr>
    <a:masterClrMapping/>
  </p:clrMapOvr>
  <p:transition/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Abstract classes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Abstract classes can never be directly instantiated: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public abstract class X { … }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// later on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X = new X(); // nope!</a:t>
            </a:r>
          </a:p>
          <a:p>
            <a:r>
              <a:rPr lang="en-US" dirty="0"/>
              <a:t>Can't directly instantiate interfaces either.</a:t>
            </a:r>
          </a:p>
          <a:p>
            <a:pPr lvl="1"/>
            <a:r>
              <a:rPr lang="en-US" dirty="0"/>
              <a:t>Only things that can be instantiated (</a:t>
            </a:r>
            <a:r>
              <a:rPr lang="en-US" dirty="0" err="1"/>
              <a:t>new'ed</a:t>
            </a:r>
            <a:r>
              <a:rPr lang="en-US" dirty="0"/>
              <a:t>) are fully-implemented classes.</a:t>
            </a:r>
          </a:p>
          <a:p>
            <a:r>
              <a:rPr lang="en-US" dirty="0"/>
              <a:t>Abstract classes are a compromise between a class where all the methods are fully implemented and an interface (where none of the methods are implemented).</a:t>
            </a:r>
          </a:p>
        </p:txBody>
      </p:sp>
    </p:spTree>
    <p:extLst>
      <p:ext uri="{BB962C8B-B14F-4D97-AF65-F5344CB8AC3E}">
        <p14:creationId xmlns:p14="http://schemas.microsoft.com/office/powerpoint/2010/main" val="636769989"/>
      </p:ext>
    </p:extLst>
  </p:cSld>
  <p:clrMapOvr>
    <a:masterClrMapping/>
  </p:clrMapOvr>
  <p:transition/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 from the Java libraries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600200"/>
            <a:ext cx="8382000" cy="4495800"/>
          </a:xfrm>
        </p:spPr>
        <p:txBody>
          <a:bodyPr/>
          <a:lstStyle/>
          <a:p>
            <a:r>
              <a:rPr lang="en-US" dirty="0"/>
              <a:t>Comparable (and sorting)</a:t>
            </a:r>
          </a:p>
          <a:p>
            <a:r>
              <a:rPr lang="en-US" dirty="0"/>
              <a:t>Number</a:t>
            </a:r>
          </a:p>
          <a:p>
            <a:r>
              <a:rPr lang="en-US" dirty="0"/>
              <a:t>Collections (List, Set, Map)</a:t>
            </a:r>
          </a:p>
          <a:p>
            <a:r>
              <a:rPr lang="en-US" dirty="0" err="1"/>
              <a:t>Iterable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for (Type </a:t>
            </a:r>
            <a:r>
              <a:rPr lang="en-US" b="1" dirty="0" err="1">
                <a:latin typeface="Courier"/>
                <a:cs typeface="Courier"/>
              </a:rPr>
              <a:t>i</a:t>
            </a:r>
            <a:r>
              <a:rPr lang="en-US" b="1" dirty="0">
                <a:latin typeface="Courier"/>
                <a:cs typeface="Courier"/>
              </a:rPr>
              <a:t> : something that implements </a:t>
            </a:r>
            <a:r>
              <a:rPr lang="en-US" b="1" dirty="0" err="1">
                <a:latin typeface="Courier"/>
                <a:cs typeface="Courier"/>
              </a:rPr>
              <a:t>Iterable</a:t>
            </a:r>
            <a:r>
              <a:rPr lang="en-US" b="1" dirty="0">
                <a:latin typeface="Courier"/>
                <a:cs typeface="Courier"/>
              </a:rPr>
              <a:t>) {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// do stuff with </a:t>
            </a:r>
            <a:r>
              <a:rPr lang="en-US" b="1" dirty="0" err="1">
                <a:latin typeface="Courier"/>
                <a:cs typeface="Courier"/>
              </a:rPr>
              <a:t>i</a:t>
            </a:r>
            <a:r>
              <a:rPr lang="en-US" b="1" dirty="0">
                <a:latin typeface="Courier"/>
                <a:cs typeface="Courier"/>
              </a:rPr>
              <a:t> here 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282192122"/>
      </p:ext>
    </p:extLst>
  </p:cSld>
  <p:clrMapOvr>
    <a:masterClrMapping/>
  </p:clrMapOvr>
  <p:transition/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no interfaces in C++?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If you have multiple inheritance and abstract methods (called pure virtual methods in C++), there is no need for interfaces</a:t>
            </a:r>
          </a:p>
          <a:p>
            <a:pPr marL="0" indent="0">
              <a:buNone/>
            </a:pPr>
            <a:endParaRPr lang="en-US" sz="1000" dirty="0"/>
          </a:p>
          <a:p>
            <a:r>
              <a:rPr lang="en-US" i="1" dirty="0"/>
              <a:t>Abstract method</a:t>
            </a:r>
            <a:r>
              <a:rPr lang="en-US" dirty="0"/>
              <a:t>: A method declared but not defined in a class. All instances of the (sub)class must have a definition</a:t>
            </a:r>
          </a:p>
          <a:p>
            <a:endParaRPr lang="en-US" sz="1000" dirty="0"/>
          </a:p>
          <a:p>
            <a:r>
              <a:rPr lang="en-US" i="1" dirty="0"/>
              <a:t>Abstract class</a:t>
            </a:r>
            <a:r>
              <a:rPr lang="en-US" dirty="0"/>
              <a:t>: Has one or more abstract methods; so disallow creating instances of this exact class</a:t>
            </a:r>
          </a:p>
          <a:p>
            <a:pPr lvl="1"/>
            <a:r>
              <a:rPr lang="en-US" dirty="0"/>
              <a:t>Have to subclass and implement all the abstract methods to create instances</a:t>
            </a:r>
          </a:p>
          <a:p>
            <a:endParaRPr lang="en-US" sz="1000" dirty="0"/>
          </a:p>
          <a:p>
            <a:r>
              <a:rPr lang="en-US" dirty="0"/>
              <a:t>Little point to abstract methods in a dynamically typed language</a:t>
            </a:r>
          </a:p>
          <a:p>
            <a:endParaRPr lang="en-US" sz="1000" dirty="0"/>
          </a:p>
          <a:p>
            <a:r>
              <a:rPr lang="en-US" dirty="0"/>
              <a:t>In C++, instead of an interface, make a class with all abstract methods and inherit from it – same effect on type-checking</a:t>
            </a:r>
          </a:p>
        </p:txBody>
      </p:sp>
    </p:spTree>
    <p:extLst>
      <p:ext uri="{BB962C8B-B14F-4D97-AF65-F5344CB8AC3E}">
        <p14:creationId xmlns:p14="http://schemas.microsoft.com/office/powerpoint/2010/main" val="1952080456"/>
      </p:ext>
    </p:extLst>
  </p:cSld>
  <p:clrMapOvr>
    <a:masterClrMapping/>
  </p:clrMapOvr>
  <p:transition/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Mixins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600200"/>
            <a:ext cx="8001000" cy="4495800"/>
          </a:xfrm>
        </p:spPr>
        <p:txBody>
          <a:bodyPr/>
          <a:lstStyle/>
          <a:p>
            <a:r>
              <a:rPr lang="en-US" dirty="0"/>
              <a:t>A </a:t>
            </a:r>
            <a:r>
              <a:rPr lang="en-US" i="1" dirty="0" err="1"/>
              <a:t>mixin</a:t>
            </a:r>
            <a:r>
              <a:rPr lang="en-US" dirty="0"/>
              <a:t> is (just) a collection of methods</a:t>
            </a:r>
          </a:p>
          <a:p>
            <a:pPr lvl="1"/>
            <a:r>
              <a:rPr lang="en-US" dirty="0"/>
              <a:t>Less than a class: no fields, constructors, instances, etc.</a:t>
            </a:r>
          </a:p>
          <a:p>
            <a:pPr lvl="1"/>
            <a:r>
              <a:rPr lang="en-US" dirty="0"/>
              <a:t>More than an interface: methods have bodies</a:t>
            </a:r>
          </a:p>
          <a:p>
            <a:pPr lvl="1"/>
            <a:endParaRPr lang="en-US" dirty="0"/>
          </a:p>
          <a:p>
            <a:r>
              <a:rPr lang="en-US" dirty="0"/>
              <a:t>Languages with </a:t>
            </a:r>
            <a:r>
              <a:rPr lang="en-US" dirty="0" err="1"/>
              <a:t>mixins</a:t>
            </a:r>
            <a:r>
              <a:rPr lang="en-US" dirty="0"/>
              <a:t> (e.g., Ruby modules) typically allow a class to have one superclass but any number of </a:t>
            </a:r>
            <a:r>
              <a:rPr lang="en-US" dirty="0" err="1"/>
              <a:t>mixins</a:t>
            </a:r>
            <a:endParaRPr lang="en-US" dirty="0"/>
          </a:p>
          <a:p>
            <a:endParaRPr lang="en-US" dirty="0"/>
          </a:p>
          <a:p>
            <a:r>
              <a:rPr lang="en-US" dirty="0"/>
              <a:t>Semantics: </a:t>
            </a:r>
            <a:r>
              <a:rPr lang="en-US" i="1" dirty="0"/>
              <a:t>Including a </a:t>
            </a:r>
            <a:r>
              <a:rPr lang="en-US" i="1" dirty="0" err="1"/>
              <a:t>mixin</a:t>
            </a:r>
            <a:r>
              <a:rPr lang="en-US" i="1" dirty="0"/>
              <a:t> makes its methods part of the class</a:t>
            </a:r>
          </a:p>
          <a:p>
            <a:pPr lvl="1"/>
            <a:r>
              <a:rPr lang="en-US" dirty="0"/>
              <a:t>Extending or overriding in the order </a:t>
            </a:r>
            <a:r>
              <a:rPr lang="en-US" dirty="0" err="1"/>
              <a:t>mixins</a:t>
            </a:r>
            <a:r>
              <a:rPr lang="en-US" dirty="0"/>
              <a:t> are included in the class definition</a:t>
            </a:r>
          </a:p>
          <a:p>
            <a:pPr lvl="1"/>
            <a:r>
              <a:rPr lang="en-US" dirty="0"/>
              <a:t>More powerful than helper methods because </a:t>
            </a:r>
            <a:r>
              <a:rPr lang="en-US" dirty="0" err="1"/>
              <a:t>mixin</a:t>
            </a:r>
            <a:r>
              <a:rPr lang="en-US" dirty="0"/>
              <a:t> methods can access methods (and instance variables) on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self</a:t>
            </a:r>
            <a:r>
              <a:rPr lang="en-US" dirty="0"/>
              <a:t> not defined in the </a:t>
            </a:r>
            <a:r>
              <a:rPr lang="en-US" dirty="0" err="1"/>
              <a:t>mixin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8548773"/>
      </p:ext>
    </p:extLst>
  </p:cSld>
  <p:clrMapOvr>
    <a:masterClrMapping/>
  </p:clrMapOvr>
  <p:transition/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914400" y="1219200"/>
            <a:ext cx="7696200" cy="5181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module 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Doubler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 </a:t>
            </a: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def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double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self </a:t>
            </a:r>
            <a:r>
              <a:rPr lang="en-US" sz="2000" kern="0" dirty="0">
                <a:latin typeface="Courier New" pitchFamily="49" charset="0"/>
              </a:rPr>
              <a:t>+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self </a:t>
            </a:r>
            <a:r>
              <a:rPr lang="en-US" sz="2000" kern="0" dirty="0">
                <a:solidFill>
                  <a:srgbClr val="7030A0"/>
                </a:solidFill>
                <a:latin typeface="Courier New" pitchFamily="49" charset="0"/>
              </a:rPr>
              <a:t># assume included in classes w/ +</a:t>
            </a: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end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end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class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String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include </a:t>
            </a:r>
            <a:r>
              <a:rPr lang="en-US" sz="2000" kern="0" dirty="0" err="1">
                <a:latin typeface="Courier New" pitchFamily="49" charset="0"/>
              </a:rPr>
              <a:t>Doubler</a:t>
            </a: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end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class 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AnotherPt</a:t>
            </a:r>
            <a:endParaRPr lang="en-US" sz="2000" kern="0" dirty="0">
              <a:solidFill>
                <a:schemeClr val="accent2"/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attr_accessor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:x, :y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include </a:t>
            </a:r>
            <a:r>
              <a:rPr lang="en-US" sz="2000" kern="0" dirty="0" err="1">
                <a:latin typeface="Courier New" pitchFamily="49" charset="0"/>
              </a:rPr>
              <a:t>Doubler</a:t>
            </a: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def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+ other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    </a:t>
            </a:r>
            <a:r>
              <a:rPr lang="en-US" sz="2000" kern="0" dirty="0" err="1">
                <a:latin typeface="Courier New" pitchFamily="49" charset="0"/>
              </a:rPr>
              <a:t>ans</a:t>
            </a:r>
            <a:r>
              <a:rPr lang="en-US" sz="2000" kern="0" dirty="0">
                <a:latin typeface="Courier New" pitchFamily="49" charset="0"/>
              </a:rPr>
              <a:t> = </a:t>
            </a:r>
            <a:r>
              <a:rPr lang="en-US" sz="2000" kern="0" dirty="0" err="1">
                <a:latin typeface="Courier New" pitchFamily="49" charset="0"/>
              </a:rPr>
              <a:t>AnotherPt.new</a:t>
            </a:r>
            <a:endParaRPr lang="en-US" sz="2000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</a:t>
            </a:r>
            <a:r>
              <a:rPr lang="en-US" sz="2000" kern="0" dirty="0" err="1">
                <a:latin typeface="Courier New" pitchFamily="49" charset="0"/>
              </a:rPr>
              <a:t>ans.x</a:t>
            </a:r>
            <a:r>
              <a:rPr lang="en-US" sz="2000" kern="0" dirty="0">
                <a:latin typeface="Courier New" pitchFamily="49" charset="0"/>
              </a:rPr>
              <a:t> = </a:t>
            </a:r>
            <a:r>
              <a:rPr lang="en-US" sz="2000" kern="0" dirty="0" err="1">
                <a:latin typeface="Courier New" pitchFamily="49" charset="0"/>
              </a:rPr>
              <a:t>self.x</a:t>
            </a:r>
            <a:r>
              <a:rPr lang="en-US" sz="2000" kern="0" dirty="0">
                <a:latin typeface="Courier New" pitchFamily="49" charset="0"/>
              </a:rPr>
              <a:t> + </a:t>
            </a:r>
            <a:r>
              <a:rPr lang="en-US" sz="2000" kern="0" dirty="0" err="1">
                <a:latin typeface="Courier New" pitchFamily="49" charset="0"/>
              </a:rPr>
              <a:t>other.x</a:t>
            </a:r>
            <a:endParaRPr lang="en-US" sz="2000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</a:t>
            </a:r>
            <a:r>
              <a:rPr lang="en-US" sz="2000" kern="0" dirty="0" err="1">
                <a:latin typeface="Courier New" pitchFamily="49" charset="0"/>
              </a:rPr>
              <a:t>ans.y</a:t>
            </a:r>
            <a:r>
              <a:rPr lang="en-US" sz="2000" kern="0" dirty="0">
                <a:latin typeface="Courier New" pitchFamily="49" charset="0"/>
              </a:rPr>
              <a:t> = </a:t>
            </a:r>
            <a:r>
              <a:rPr lang="en-US" sz="2000" kern="0" dirty="0" err="1">
                <a:latin typeface="Courier New" pitchFamily="49" charset="0"/>
              </a:rPr>
              <a:t>self.y</a:t>
            </a:r>
            <a:r>
              <a:rPr lang="en-US" sz="2000" kern="0" dirty="0">
                <a:latin typeface="Courier New" pitchFamily="49" charset="0"/>
              </a:rPr>
              <a:t> + </a:t>
            </a:r>
            <a:r>
              <a:rPr lang="en-US" sz="2000" kern="0" dirty="0" err="1">
                <a:latin typeface="Courier New" pitchFamily="49" charset="0"/>
              </a:rPr>
              <a:t>other.y</a:t>
            </a:r>
            <a:endParaRPr lang="en-US" sz="2000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</a:t>
            </a:r>
            <a:r>
              <a:rPr lang="en-US" sz="2000" kern="0" dirty="0" err="1">
                <a:latin typeface="Courier New" pitchFamily="49" charset="0"/>
              </a:rPr>
              <a:t>ans</a:t>
            </a: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end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7291329"/>
      </p:ext>
    </p:extLst>
  </p:cSld>
  <p:clrMapOvr>
    <a:masterClrMapping/>
  </p:clrMapOvr>
  <p:transition/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Lookup rules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600200"/>
            <a:ext cx="8077200" cy="4495800"/>
          </a:xfrm>
        </p:spPr>
        <p:txBody>
          <a:bodyPr/>
          <a:lstStyle/>
          <a:p>
            <a:pPr marL="0" indent="0">
              <a:buNone/>
            </a:pPr>
            <a:r>
              <a:rPr lang="en-US" dirty="0" err="1"/>
              <a:t>Mixins</a:t>
            </a:r>
            <a:r>
              <a:rPr lang="en-US" dirty="0"/>
              <a:t> change our lookup rules slightly: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When looking for receiver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obj0</a:t>
            </a:r>
            <a:r>
              <a:rPr lang="en-US" dirty="0"/>
              <a:t>'s method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m</a:t>
            </a:r>
            <a:r>
              <a:rPr lang="en-US" dirty="0"/>
              <a:t>, look in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obj0</a:t>
            </a:r>
            <a:r>
              <a:rPr lang="en-US" dirty="0"/>
              <a:t>'s class, then </a:t>
            </a:r>
            <a:r>
              <a:rPr lang="en-US" dirty="0" err="1"/>
              <a:t>mixins</a:t>
            </a:r>
            <a:r>
              <a:rPr lang="en-US" dirty="0"/>
              <a:t> that class includes (later includes shadow), then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obj0</a:t>
            </a:r>
            <a:r>
              <a:rPr lang="en-US" dirty="0"/>
              <a:t>'s </a:t>
            </a:r>
            <a:r>
              <a:rPr lang="en-US" dirty="0" err="1"/>
              <a:t>superlcass</a:t>
            </a:r>
            <a:r>
              <a:rPr lang="en-US" dirty="0"/>
              <a:t>, then the superclass' </a:t>
            </a:r>
            <a:r>
              <a:rPr lang="en-US" dirty="0" err="1"/>
              <a:t>mixins</a:t>
            </a:r>
            <a:r>
              <a:rPr lang="en-US" dirty="0"/>
              <a:t>, etc.</a:t>
            </a:r>
          </a:p>
          <a:p>
            <a:endParaRPr lang="en-US" dirty="0"/>
          </a:p>
          <a:p>
            <a:r>
              <a:rPr lang="en-US" dirty="0"/>
              <a:t>As for instance variables, the </a:t>
            </a:r>
            <a:r>
              <a:rPr lang="en-US" dirty="0" err="1"/>
              <a:t>mixin</a:t>
            </a:r>
            <a:r>
              <a:rPr lang="en-US" dirty="0"/>
              <a:t> methods are included in the same object</a:t>
            </a:r>
          </a:p>
          <a:p>
            <a:pPr lvl="1"/>
            <a:r>
              <a:rPr lang="en-US" dirty="0"/>
              <a:t>So usually bad style for </a:t>
            </a:r>
            <a:r>
              <a:rPr lang="en-US" dirty="0" err="1"/>
              <a:t>mixin</a:t>
            </a:r>
            <a:r>
              <a:rPr lang="en-US" dirty="0"/>
              <a:t> methods to use instance variables since a name clash would be like our 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CowboyArtist</a:t>
            </a:r>
            <a:r>
              <a:rPr lang="en-US" dirty="0"/>
              <a:t> pocket problem (but sometimes unavoidable?)</a:t>
            </a:r>
          </a:p>
        </p:txBody>
      </p:sp>
    </p:spTree>
    <p:extLst>
      <p:ext uri="{BB962C8B-B14F-4D97-AF65-F5344CB8AC3E}">
        <p14:creationId xmlns:p14="http://schemas.microsoft.com/office/powerpoint/2010/main" val="1946709781"/>
      </p:ext>
    </p:extLst>
  </p:cSld>
  <p:clrMapOvr>
    <a:masterClrMapping/>
  </p:clrMapOvr>
  <p:transition/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two big ones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447800"/>
            <a:ext cx="7772400" cy="47244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two most popular/useful </a:t>
            </a:r>
            <a:r>
              <a:rPr lang="en-US" dirty="0" err="1"/>
              <a:t>mixins</a:t>
            </a:r>
            <a:r>
              <a:rPr lang="en-US" dirty="0"/>
              <a:t> in Ruby:</a:t>
            </a:r>
          </a:p>
          <a:p>
            <a:pPr marL="0" indent="0">
              <a:buNone/>
            </a:pPr>
            <a:endParaRPr lang="en-US" sz="1000" dirty="0"/>
          </a:p>
          <a:p>
            <a:r>
              <a:rPr lang="en-US" dirty="0"/>
              <a:t>Comparable:  Defines &lt;, &gt;, ==, !=, &gt;=, &lt;= in terms of &lt;=&gt;</a:t>
            </a:r>
          </a:p>
          <a:p>
            <a:endParaRPr lang="en-US" sz="1000" dirty="0"/>
          </a:p>
          <a:p>
            <a:r>
              <a:rPr lang="en-US" dirty="0"/>
              <a:t>Enumerable:  Defines many iterators (e.g., map, find) in terms of each</a:t>
            </a:r>
          </a:p>
          <a:p>
            <a:endParaRPr lang="en-US" sz="1000" dirty="0"/>
          </a:p>
          <a:p>
            <a:pPr marL="0" indent="0">
              <a:buNone/>
            </a:pPr>
            <a:r>
              <a:rPr lang="en-US" dirty="0"/>
              <a:t>Great examples of using </a:t>
            </a:r>
            <a:r>
              <a:rPr lang="en-US" dirty="0" err="1"/>
              <a:t>mixins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Classes including them get a bunch of methods for just a little work</a:t>
            </a:r>
          </a:p>
          <a:p>
            <a:pPr lvl="1"/>
            <a:r>
              <a:rPr lang="en-US" dirty="0"/>
              <a:t>Classes do not "waste" their "one superclass" for this</a:t>
            </a:r>
          </a:p>
          <a:p>
            <a:pPr lvl="1"/>
            <a:r>
              <a:rPr lang="en-US" dirty="0"/>
              <a:t>Do not need the complexity of multiple inheritance</a:t>
            </a:r>
          </a:p>
          <a:p>
            <a:pPr lvl="1"/>
            <a:endParaRPr lang="en-US" sz="1000" dirty="0"/>
          </a:p>
          <a:p>
            <a:r>
              <a:rPr lang="en-US" dirty="0"/>
              <a:t>See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lec22.rb</a:t>
            </a:r>
            <a:r>
              <a:rPr lang="en-US" dirty="0"/>
              <a:t> for some example uses</a:t>
            </a:r>
          </a:p>
        </p:txBody>
      </p:sp>
    </p:spTree>
    <p:extLst>
      <p:ext uri="{BB962C8B-B14F-4D97-AF65-F5344CB8AC3E}">
        <p14:creationId xmlns:p14="http://schemas.microsoft.com/office/powerpoint/2010/main" val="1437927222"/>
      </p:ext>
    </p:extLst>
  </p:cSld>
  <p:clrMapOvr>
    <a:masterClrMapping/>
  </p:clrMapOvr>
  <p:transition/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Replacement for multiple inheritance?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371600"/>
            <a:ext cx="8077200" cy="3352800"/>
          </a:xfrm>
        </p:spPr>
        <p:txBody>
          <a:bodyPr/>
          <a:lstStyle/>
          <a:p>
            <a:r>
              <a:rPr lang="en-US" dirty="0"/>
              <a:t>A </a:t>
            </a:r>
            <a:r>
              <a:rPr lang="en-US" dirty="0" err="1"/>
              <a:t>mixin</a:t>
            </a:r>
            <a:r>
              <a:rPr lang="en-US" dirty="0"/>
              <a:t> probably works well for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ColorPt3D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Color a reasonable </a:t>
            </a:r>
            <a:r>
              <a:rPr lang="en-US" dirty="0" err="1"/>
              <a:t>mixin</a:t>
            </a:r>
            <a:r>
              <a:rPr lang="en-US" dirty="0"/>
              <a:t> except for using an instance variable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 </a:t>
            </a:r>
            <a:r>
              <a:rPr lang="en-US" dirty="0" err="1"/>
              <a:t>mixin</a:t>
            </a:r>
            <a:r>
              <a:rPr lang="en-US" dirty="0"/>
              <a:t> works awkwardly-at-best for 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ArtistCowboy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Natural for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Artist</a:t>
            </a:r>
            <a:r>
              <a:rPr lang="en-US" dirty="0"/>
              <a:t> and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Cowboy</a:t>
            </a:r>
            <a:r>
              <a:rPr lang="en-US" dirty="0"/>
              <a:t> to be 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Person</a:t>
            </a:r>
            <a:r>
              <a:rPr lang="en-US" dirty="0"/>
              <a:t> subclasses</a:t>
            </a:r>
          </a:p>
          <a:p>
            <a:pPr lvl="1"/>
            <a:r>
              <a:rPr lang="en-US" dirty="0"/>
              <a:t>Could move methods of one to a </a:t>
            </a:r>
            <a:r>
              <a:rPr lang="en-US" dirty="0" err="1"/>
              <a:t>mixin</a:t>
            </a:r>
            <a:r>
              <a:rPr lang="en-US" dirty="0"/>
              <a:t>, but it is odd style and still doesn't get you two pockets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2895600" y="2209800"/>
            <a:ext cx="3505200" cy="990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module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Color</a:t>
            </a:r>
            <a:endParaRPr lang="en-US" sz="2000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attr_accessor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:color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end</a:t>
            </a:r>
          </a:p>
        </p:txBody>
      </p:sp>
      <p:sp>
        <p:nvSpPr>
          <p:cNvPr id="8" name="Rectangle 3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2514600" y="4724400"/>
            <a:ext cx="4419600" cy="16764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module 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ArtistM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 …</a:t>
            </a:r>
            <a:endParaRPr lang="en-US" sz="2000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class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Artist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&lt;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latin typeface="Courier New" pitchFamily="49" charset="0"/>
              </a:rPr>
              <a:t>Person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include </a:t>
            </a:r>
            <a:r>
              <a:rPr lang="en-US" sz="2000" kern="0" dirty="0" err="1">
                <a:latin typeface="Courier New" pitchFamily="49" charset="0"/>
              </a:rPr>
              <a:t>ArtistM</a:t>
            </a:r>
            <a:r>
              <a:rPr lang="en-US" sz="2000" kern="0" dirty="0">
                <a:latin typeface="Courier New" pitchFamily="49" charset="0"/>
              </a:rPr>
              <a:t>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class 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ArtistCowboy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&lt;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latin typeface="Courier New" pitchFamily="49" charset="0"/>
              </a:rPr>
              <a:t>Cowboy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include </a:t>
            </a:r>
            <a:r>
              <a:rPr lang="en-US" sz="2000" kern="0" dirty="0" err="1">
                <a:latin typeface="Courier New" pitchFamily="49" charset="0"/>
              </a:rPr>
              <a:t>ArtistM</a:t>
            </a:r>
            <a:r>
              <a:rPr lang="en-US" sz="2000" kern="0" dirty="0"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</a:t>
            </a:r>
          </a:p>
        </p:txBody>
      </p:sp>
    </p:spTree>
    <p:extLst>
      <p:ext uri="{BB962C8B-B14F-4D97-AF65-F5344CB8AC3E}">
        <p14:creationId xmlns:p14="http://schemas.microsoft.com/office/powerpoint/2010/main" val="1609340463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Real History of Java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59312"/>
      </p:ext>
    </p:extLst>
  </p:cSld>
  <p:clrMapOvr>
    <a:masterClrMapping/>
  </p:clrMapOvr>
  <p:transition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heme/theme1.xml><?xml version="1.0" encoding="utf-8"?>
<a:theme xmlns:a="http://schemas.openxmlformats.org/drawingml/2006/main" name="dan_design_template">
  <a:themeElements>
    <a:clrScheme name="dan_design_template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dan_design_template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_design_template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97560</TotalTime>
  <Words>4651</Words>
  <Application>Microsoft Macintosh PowerPoint</Application>
  <PresentationFormat>On-screen Show (4:3)</PresentationFormat>
  <Paragraphs>794</Paragraphs>
  <Slides>87</Slides>
  <Notes>6</Notes>
  <HiddenSlides>7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87</vt:i4>
      </vt:variant>
    </vt:vector>
  </HeadingPairs>
  <TitlesOfParts>
    <vt:vector size="95" baseType="lpstr">
      <vt:lpstr>Arial</vt:lpstr>
      <vt:lpstr>Calibri</vt:lpstr>
      <vt:lpstr>Calibri Light</vt:lpstr>
      <vt:lpstr>Courier</vt:lpstr>
      <vt:lpstr>Courier New</vt:lpstr>
      <vt:lpstr>Times New Roman</vt:lpstr>
      <vt:lpstr>Wingdings</vt:lpstr>
      <vt:lpstr>dan_design_template</vt:lpstr>
      <vt:lpstr>CS 360  Programming Languages Introduction to Java</vt:lpstr>
      <vt:lpstr>The plan</vt:lpstr>
      <vt:lpstr>Java Resources</vt:lpstr>
      <vt:lpstr>Logistics</vt:lpstr>
      <vt:lpstr>Next Assignments </vt:lpstr>
      <vt:lpstr>History of Java</vt:lpstr>
      <vt:lpstr>History of Java</vt:lpstr>
      <vt:lpstr>PowerPoint Presentation</vt:lpstr>
      <vt:lpstr>The Real History of Java</vt:lpstr>
      <vt:lpstr>The Real History of Java</vt:lpstr>
      <vt:lpstr>PowerPoint Presentation</vt:lpstr>
      <vt:lpstr>The Real, Real History of Java</vt:lpstr>
      <vt:lpstr>The Real, Real History of Java</vt:lpstr>
      <vt:lpstr>The Real, Real History of Java</vt:lpstr>
      <vt:lpstr>Defining a class</vt:lpstr>
      <vt:lpstr>PowerPoint Presentation</vt:lpstr>
      <vt:lpstr>PowerPoint Presentation</vt:lpstr>
      <vt:lpstr>PowerPoint Presentation</vt:lpstr>
      <vt:lpstr>Class/Method/Variable Visibility</vt:lpstr>
      <vt:lpstr>PowerPoint Presentation</vt:lpstr>
      <vt:lpstr>Getting a program started</vt:lpstr>
      <vt:lpstr>Packages</vt:lpstr>
      <vt:lpstr>Collections</vt:lpstr>
      <vt:lpstr>Today's plan</vt:lpstr>
      <vt:lpstr>PowerPoint Presentation</vt:lpstr>
      <vt:lpstr>Subclassing</vt:lpstr>
      <vt:lpstr>PowerPoint Presentation</vt:lpstr>
      <vt:lpstr>An object has a class</vt:lpstr>
      <vt:lpstr>Why subclass?</vt:lpstr>
      <vt:lpstr>Why subclass?</vt:lpstr>
      <vt:lpstr>Why subclass?</vt:lpstr>
      <vt:lpstr>Is-a vs has-a</vt:lpstr>
      <vt:lpstr>Circle and ellipse problem</vt:lpstr>
      <vt:lpstr>Circle and ellipse problem</vt:lpstr>
      <vt:lpstr>Circle and ellipse problem</vt:lpstr>
      <vt:lpstr>Circle and ellipse problem</vt:lpstr>
      <vt:lpstr>Circle and ellipse problem</vt:lpstr>
      <vt:lpstr>One solution: Immutability</vt:lpstr>
      <vt:lpstr>Other solutions</vt:lpstr>
      <vt:lpstr>What inheritance really is for</vt:lpstr>
      <vt:lpstr>Try this one out</vt:lpstr>
      <vt:lpstr>Something different: Method overriding</vt:lpstr>
      <vt:lpstr>PowerPoint Presentation</vt:lpstr>
      <vt:lpstr>Base *b2 = &amp;d;   cout &lt;&lt; b2-&gt;f() &lt;&lt; endl;</vt:lpstr>
      <vt:lpstr>PowerPoint Presentation</vt:lpstr>
      <vt:lpstr>PowerPoint Presentation</vt:lpstr>
      <vt:lpstr>Java virtual methods</vt:lpstr>
      <vt:lpstr>Java virtual methods</vt:lpstr>
      <vt:lpstr>So far…</vt:lpstr>
      <vt:lpstr>Java I/O</vt:lpstr>
      <vt:lpstr>Java I/O</vt:lpstr>
      <vt:lpstr>Try this</vt:lpstr>
      <vt:lpstr>Collections</vt:lpstr>
      <vt:lpstr>ArrayList (example for ints)</vt:lpstr>
      <vt:lpstr>Enhanced for loop</vt:lpstr>
      <vt:lpstr>Try this</vt:lpstr>
      <vt:lpstr>Try this</vt:lpstr>
      <vt:lpstr>HashMaps</vt:lpstr>
      <vt:lpstr>HashMap (example for String map to int)</vt:lpstr>
      <vt:lpstr>Enhanced for loop</vt:lpstr>
      <vt:lpstr>Try this: memoized Fibonacci in Java</vt:lpstr>
      <vt:lpstr>HashSets</vt:lpstr>
      <vt:lpstr>HashSet (example for ints)</vt:lpstr>
      <vt:lpstr>And now for something completely different:  Multiple inheritance,  Java interfaces, and abstract base classes. </vt:lpstr>
      <vt:lpstr>More than one superclass?</vt:lpstr>
      <vt:lpstr>Trees, dags, and diamonds</vt:lpstr>
      <vt:lpstr>What could go wrong? (C++)</vt:lpstr>
      <vt:lpstr>3DColorPoints</vt:lpstr>
      <vt:lpstr>Artistic cowboys (or cowboy-ish artists?)</vt:lpstr>
      <vt:lpstr>Java interfaces</vt:lpstr>
      <vt:lpstr>Java interfaces</vt:lpstr>
      <vt:lpstr>What is an interface?</vt:lpstr>
      <vt:lpstr>PowerPoint Presentation</vt:lpstr>
      <vt:lpstr>PowerPoint Presentation</vt:lpstr>
      <vt:lpstr>PowerPoint Presentation</vt:lpstr>
      <vt:lpstr>Multiple interfaces</vt:lpstr>
      <vt:lpstr>Summary so far</vt:lpstr>
      <vt:lpstr>PowerPoint Presentation</vt:lpstr>
      <vt:lpstr>PowerPoint Presentation</vt:lpstr>
      <vt:lpstr>Abstract classes</vt:lpstr>
      <vt:lpstr>Examples from the Java libraries</vt:lpstr>
      <vt:lpstr>Why no interfaces in C++?</vt:lpstr>
      <vt:lpstr>Mixins</vt:lpstr>
      <vt:lpstr>Example</vt:lpstr>
      <vt:lpstr>Lookup rules</vt:lpstr>
      <vt:lpstr>The two big ones</vt:lpstr>
      <vt:lpstr>Replacement for multiple inheritance?</vt:lpstr>
    </vt:vector>
  </TitlesOfParts>
  <Company>UW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Programming Languages &amp;  Software Engineering</dc:title>
  <dc:creator>Dan Grossman</dc:creator>
  <cp:lastModifiedBy>Kirlin_Phillip</cp:lastModifiedBy>
  <cp:revision>959</cp:revision>
  <cp:lastPrinted>2017-10-10T17:20:40Z</cp:lastPrinted>
  <dcterms:created xsi:type="dcterms:W3CDTF">2009-03-13T20:43:19Z</dcterms:created>
  <dcterms:modified xsi:type="dcterms:W3CDTF">2018-10-18T21:44:45Z</dcterms:modified>
</cp:coreProperties>
</file>